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57" r:id="rId4"/>
    <p:sldId id="282" r:id="rId5"/>
    <p:sldId id="259" r:id="rId6"/>
    <p:sldId id="258" r:id="rId7"/>
    <p:sldId id="260" r:id="rId8"/>
    <p:sldId id="261" r:id="rId9"/>
    <p:sldId id="262" r:id="rId10"/>
    <p:sldId id="263" r:id="rId11"/>
    <p:sldId id="264" r:id="rId12"/>
    <p:sldId id="279" r:id="rId13"/>
    <p:sldId id="265" r:id="rId14"/>
    <p:sldId id="267" r:id="rId15"/>
    <p:sldId id="268" r:id="rId16"/>
    <p:sldId id="269" r:id="rId17"/>
    <p:sldId id="270" r:id="rId18"/>
    <p:sldId id="271" r:id="rId19"/>
    <p:sldId id="266" r:id="rId20"/>
    <p:sldId id="272" r:id="rId21"/>
    <p:sldId id="273" r:id="rId22"/>
    <p:sldId id="283" r:id="rId23"/>
    <p:sldId id="274" r:id="rId24"/>
    <p:sldId id="275" r:id="rId25"/>
    <p:sldId id="276" r:id="rId26"/>
    <p:sldId id="281" r:id="rId27"/>
    <p:sldId id="277" r:id="rId28"/>
    <p:sldId id="280" r:id="rId29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7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6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9689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61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0397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09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33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3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0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1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0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6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8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3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66779-0EC9-46D8-8307-53732143178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80EA61-68CC-450E-8894-E1FAF168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9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D454-2715-416C-8825-DC1EF3FDEF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FY25 Preliminary Budget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7DE103-A45D-4C51-8F77-D63DEB4AAD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30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4221397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8F3E7-804F-4C88-AD0F-0049ACB6E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592BC-372A-4E9F-8646-B75633A4F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3241"/>
            <a:ext cx="8596668" cy="4548122"/>
          </a:xfrm>
        </p:spPr>
        <p:txBody>
          <a:bodyPr/>
          <a:lstStyle/>
          <a:p>
            <a:r>
              <a:rPr lang="en-US" dirty="0"/>
              <a:t>Dispatch – total FY25 budget $467,706 – decrease of $10,559, or -2.21%, under FY24.</a:t>
            </a:r>
          </a:p>
          <a:p>
            <a:r>
              <a:rPr lang="en-US" dirty="0"/>
              <a:t>Health – total FY25 budget $140,242 – increase of $10,342 or 7.96% over FY24.</a:t>
            </a:r>
          </a:p>
          <a:p>
            <a:r>
              <a:rPr lang="en-US" dirty="0"/>
              <a:t>Dispatch FY25 budget changes – Overall wages increased by $18,968 or 6.9%.</a:t>
            </a:r>
          </a:p>
          <a:p>
            <a:r>
              <a:rPr lang="en-US" dirty="0"/>
              <a:t>Dispatch payroll/benefit taxes decrease is $29,527 or -17.3% to account for plan changes.</a:t>
            </a:r>
          </a:p>
          <a:p>
            <a:r>
              <a:rPr lang="en-US" dirty="0"/>
              <a:t>Health budget FY25 changes – FT wages increase total $3,669 or 5.1%.  Payroll taxes/benefits increase is $477 or 3.0% over FY24.</a:t>
            </a:r>
          </a:p>
          <a:p>
            <a:r>
              <a:rPr lang="en-US" dirty="0"/>
              <a:t>Health budget FY25 expense budget increased by $6,197 which includes education/training for Health Officer.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248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6BCE7-A63A-4C8E-87F2-50EDFC637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E177B-313E-478E-8F3D-B13D31F6E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2573"/>
            <a:ext cx="8596668" cy="4648790"/>
          </a:xfrm>
        </p:spPr>
        <p:txBody>
          <a:bodyPr/>
          <a:lstStyle/>
          <a:p>
            <a:r>
              <a:rPr lang="en-US" dirty="0"/>
              <a:t>Public Works – General Fund</a:t>
            </a:r>
          </a:p>
          <a:p>
            <a:r>
              <a:rPr lang="en-US" dirty="0"/>
              <a:t>Administration/Engineering, Highway, Snow Removal, Solid Waste, Street Lights, Stormwater.</a:t>
            </a:r>
          </a:p>
          <a:p>
            <a:r>
              <a:rPr lang="en-US" dirty="0"/>
              <a:t>Total FY25 Budget - $4,915,951 – increase of $276,605, or 5.96% over FY24.</a:t>
            </a:r>
          </a:p>
          <a:p>
            <a:r>
              <a:rPr lang="en-US" dirty="0"/>
              <a:t>Administration/Engineering FY25 budget $588,852 – increase of $15,112, or 2.63%, over FY24.  Wage increases of $39,472 offset by benefit decreases of -$13,799.  Overall general expenses decreased $280 or -1.2% under FY24.</a:t>
            </a:r>
          </a:p>
          <a:p>
            <a:r>
              <a:rPr lang="en-US" dirty="0"/>
              <a:t>Highway FY25 budget $2,147,770, increase of $146,574 or 7.32% over FY24 budget.  FT wages increased by $7,486 or .09% over FY24.  Payroll taxes/benefits increased by $12,723 due to plan changes.  FY25 general expenses budget $229,601, decrease of $18,635, or -7.5% from FY24.</a:t>
            </a:r>
          </a:p>
          <a:p>
            <a:r>
              <a:rPr lang="en-US" dirty="0"/>
              <a:t>Highway Capital Outlay FY25 budget decreased $5,000 in sidewalks/curbing line item.  Paving general fund allocation for FY25 increased to $700,000.</a:t>
            </a:r>
          </a:p>
        </p:txBody>
      </p:sp>
    </p:spTree>
    <p:extLst>
      <p:ext uri="{BB962C8B-B14F-4D97-AF65-F5344CB8AC3E}">
        <p14:creationId xmlns:p14="http://schemas.microsoft.com/office/powerpoint/2010/main" val="3433441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D6E26-13FE-4171-9507-48200FF94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E12C-377F-4BC0-B19C-3DBCFA6D9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2573"/>
            <a:ext cx="8596668" cy="4648790"/>
          </a:xfrm>
        </p:spPr>
        <p:txBody>
          <a:bodyPr/>
          <a:lstStyle/>
          <a:p>
            <a:r>
              <a:rPr lang="en-US" dirty="0"/>
              <a:t>Snow Removal FY25 budget - $289,511, decrease of $25,185, or -8.00% under FY24 budget.   Budget plan includes appropriating more to snow/ice deficit fund to cover any forecasted deficits.</a:t>
            </a:r>
          </a:p>
          <a:p>
            <a:r>
              <a:rPr lang="en-US" dirty="0"/>
              <a:t>Solid Waste FY25 budget - $1,650,458, increase of $162,104, or 10.89%, over FY24 budget.  Budget changes include increase in contract services for $112,180 or 9.4% adjustment to the Town’s solid waste contract.  PT wages increased $1,213 or 5.1%.  Blue bag budget adjustment of $42,000 partially recovered by blue bag sales/revenues.  </a:t>
            </a:r>
          </a:p>
          <a:p>
            <a:r>
              <a:rPr lang="en-US" dirty="0"/>
              <a:t>Street Lights FY25 budget - $147,000, decrease of $22,000 or -13.02% under FY24 budget.  Savings represented by Town now owning streetlights – paydown to </a:t>
            </a:r>
            <a:r>
              <a:rPr lang="en-US" dirty="0" err="1"/>
              <a:t>Unitil</a:t>
            </a:r>
            <a:r>
              <a:rPr lang="en-US" dirty="0"/>
              <a:t> completed.</a:t>
            </a:r>
          </a:p>
          <a:p>
            <a:r>
              <a:rPr lang="en-US" dirty="0"/>
              <a:t>Stormwater FY25 budget - $92,360, no increase over FY24 budget.</a:t>
            </a:r>
          </a:p>
        </p:txBody>
      </p:sp>
    </p:spTree>
    <p:extLst>
      <p:ext uri="{BB962C8B-B14F-4D97-AF65-F5344CB8AC3E}">
        <p14:creationId xmlns:p14="http://schemas.microsoft.com/office/powerpoint/2010/main" val="1292193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AC78D-1D9B-4F08-AAA5-5C43B3E51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3BE76-462A-4FCE-A209-ADF1F7749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2573"/>
            <a:ext cx="8596668" cy="4648790"/>
          </a:xfrm>
        </p:spPr>
        <p:txBody>
          <a:bodyPr/>
          <a:lstStyle/>
          <a:p>
            <a:r>
              <a:rPr lang="en-US" dirty="0"/>
              <a:t>Public Works – Maintenance/Garage.</a:t>
            </a:r>
          </a:p>
          <a:p>
            <a:r>
              <a:rPr lang="en-US" dirty="0"/>
              <a:t>Total FY25 Budget - $1,303,186 – increase of $59,945, or 4.82%, over FY24.</a:t>
            </a:r>
          </a:p>
          <a:p>
            <a:r>
              <a:rPr lang="en-US" dirty="0"/>
              <a:t>General Maintenance FY25 budget - $578,668, increase of $40,774 or 7.58% over FY24 budget.  Budget changes include wage increases of $10,940 or 3.6%.  Contracted services increased $23,500 to reflect costs of cleaning town buildings.  Fire safety budget increased by $9,000 to reflect DOL related costs.</a:t>
            </a:r>
          </a:p>
          <a:p>
            <a:r>
              <a:rPr lang="en-US" dirty="0"/>
              <a:t>Town Buildings FY25 budget - $320,632, increase of $17,021 or 5.61% over FY24 budget.  FY25 budget includes electricity, natural gas, water/sewer bills for Town buildings, and building maintenance budgets for individual facilities.</a:t>
            </a:r>
          </a:p>
          <a:p>
            <a:r>
              <a:rPr lang="en-US" dirty="0"/>
              <a:t>Maintenance Projects FY25 budget - $100,000, no increase over FY24 budget.</a:t>
            </a:r>
          </a:p>
          <a:p>
            <a:r>
              <a:rPr lang="en-US" dirty="0"/>
              <a:t>DPW Garage FY25 budget - $303,886, increase of $2,150 or .7% over FY24.  FT wage increases are $2,590 or 1.0%.   Benefits are decreased $140 or -.1%.  General expenses are decreased $300 or -1.7%.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764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73B0-83AB-4D1F-B9B9-1D61B867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9AEC-C935-4E2A-8456-323CF2271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4183"/>
            <a:ext cx="8596668" cy="4657179"/>
          </a:xfrm>
        </p:spPr>
        <p:txBody>
          <a:bodyPr/>
          <a:lstStyle/>
          <a:p>
            <a:r>
              <a:rPr lang="en-US" dirty="0"/>
              <a:t>Welfare/Human Services</a:t>
            </a:r>
          </a:p>
          <a:p>
            <a:r>
              <a:rPr lang="en-US" dirty="0"/>
              <a:t>Total FY25 Budget - $276,013 – increase of $33,594, or 13.86% over FY24.</a:t>
            </a:r>
          </a:p>
          <a:p>
            <a:r>
              <a:rPr lang="en-US" dirty="0"/>
              <a:t>FY25 Welfare/Human Services Budget includes Administrator for full year funding of PT position.</a:t>
            </a:r>
          </a:p>
          <a:p>
            <a:r>
              <a:rPr lang="en-US" dirty="0"/>
              <a:t>FY25 Direct relief expenses increased by $25,600 to meet demand, particularly in area of direct rent relief.</a:t>
            </a:r>
          </a:p>
          <a:p>
            <a:r>
              <a:rPr lang="en-US" dirty="0"/>
              <a:t>Human service agency funding decreased by $415 or -.42% - per recommendations by the Human Services Funding Committee.</a:t>
            </a:r>
          </a:p>
        </p:txBody>
      </p:sp>
    </p:spTree>
    <p:extLst>
      <p:ext uri="{BB962C8B-B14F-4D97-AF65-F5344CB8AC3E}">
        <p14:creationId xmlns:p14="http://schemas.microsoft.com/office/powerpoint/2010/main" val="1741947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161D-EC80-4DA9-A178-A85B606B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9A9F0-4876-4B80-924E-CF61C9513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7739"/>
            <a:ext cx="8596668" cy="4623623"/>
          </a:xfrm>
        </p:spPr>
        <p:txBody>
          <a:bodyPr/>
          <a:lstStyle/>
          <a:p>
            <a:r>
              <a:rPr lang="en-US" dirty="0"/>
              <a:t>Parks/Recreation </a:t>
            </a:r>
          </a:p>
          <a:p>
            <a:r>
              <a:rPr lang="en-US" dirty="0"/>
              <a:t>Total FY25 Budget - $773,447 – increase of $84,618, or 12.28%, over FY24.</a:t>
            </a:r>
          </a:p>
          <a:p>
            <a:r>
              <a:rPr lang="en-US" dirty="0"/>
              <a:t>Recreation FY25 budget: $489,520 – increase of $52,272 or 11.95% over FY24.  FT Wages increased $15,415 or 5.1%.  PT Wages include new position of Senior Coordinator, cost to General Fund is $14,921 with Revolving Fund and Exeter Hospital contributing to position.  Benefits are increased $21,936 to account for plan changes.</a:t>
            </a:r>
          </a:p>
          <a:p>
            <a:r>
              <a:rPr lang="en-US" dirty="0"/>
              <a:t>Parks FY25 budget: $283,927, increase of $32,346,or 12.86% over FY24.  Wage increases $2,567, or 2.4% over FY24.  Payroll taxes and benefits increased by $29,479 for health plan change;  General expenses up $300 or .3%.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89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3A59D-8951-435E-8318-EAE488C00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74801-2B6A-492D-A6B5-57B52C763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3241"/>
            <a:ext cx="8596668" cy="4548122"/>
          </a:xfrm>
        </p:spPr>
        <p:txBody>
          <a:bodyPr/>
          <a:lstStyle/>
          <a:p>
            <a:r>
              <a:rPr lang="en-US" dirty="0"/>
              <a:t>Other Culture/Recreation</a:t>
            </a:r>
          </a:p>
          <a:p>
            <a:r>
              <a:rPr lang="en-US" dirty="0"/>
              <a:t>Total FY25 Budget - $36,500 – increase of $2,000, or 5.80% over FY24.</a:t>
            </a:r>
          </a:p>
          <a:p>
            <a:r>
              <a:rPr lang="en-US" dirty="0"/>
              <a:t>Includes: Christmas Lights - $5,000; Holiday Parade - $4,500; Summer Concerts - $9,000; Exeter Brass Band - $4,000; Veterans Activities - $4,000; Parks/Recreation Fireworks - $10,000.</a:t>
            </a:r>
          </a:p>
          <a:p>
            <a:r>
              <a:rPr lang="en-US" dirty="0"/>
              <a:t>Overall increase of $2,000 attributable to Parks/Recreation cost increase for fireworks from $8,000 to $10,000.</a:t>
            </a:r>
          </a:p>
        </p:txBody>
      </p:sp>
    </p:spTree>
    <p:extLst>
      <p:ext uri="{BB962C8B-B14F-4D97-AF65-F5344CB8AC3E}">
        <p14:creationId xmlns:p14="http://schemas.microsoft.com/office/powerpoint/2010/main" val="3401456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BB776-41AF-43CE-A496-60534129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B1009-6544-46B2-AA97-F44006528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1295"/>
            <a:ext cx="8596668" cy="4590067"/>
          </a:xfrm>
        </p:spPr>
        <p:txBody>
          <a:bodyPr/>
          <a:lstStyle/>
          <a:p>
            <a:r>
              <a:rPr lang="en-US" dirty="0"/>
              <a:t>Public Library</a:t>
            </a:r>
          </a:p>
          <a:p>
            <a:r>
              <a:rPr lang="en-US" dirty="0"/>
              <a:t>Total FY25 Budget - $1,259,054 – increase of $73,365, or 6.19%, over FY24.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545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8FFEE-1ECC-4617-861E-791B3C0F4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1361"/>
          </a:xfrm>
        </p:spPr>
        <p:txBody>
          <a:bodyPr/>
          <a:lstStyle/>
          <a:p>
            <a:r>
              <a:rPr lang="en-US" dirty="0"/>
              <a:t>Preliminary Budget – FY25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E3606-54B2-4230-A69B-98CA01E4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0961"/>
            <a:ext cx="8596668" cy="4640401"/>
          </a:xfrm>
        </p:spPr>
        <p:txBody>
          <a:bodyPr/>
          <a:lstStyle/>
          <a:p>
            <a:r>
              <a:rPr lang="en-US" dirty="0"/>
              <a:t>Debt Service/Capital </a:t>
            </a:r>
          </a:p>
          <a:p>
            <a:r>
              <a:rPr lang="en-US" dirty="0"/>
              <a:t>Total FY25 Budget - $2,357,912 – decrease of $66,348, or -2.74%, under FY24.</a:t>
            </a:r>
          </a:p>
          <a:p>
            <a:r>
              <a:rPr lang="en-US" dirty="0"/>
              <a:t>Debt Service FY25 budget: $1,948,573, decrease of $120,699 or -5.83%.</a:t>
            </a:r>
          </a:p>
          <a:p>
            <a:r>
              <a:rPr lang="en-US" dirty="0"/>
              <a:t>Major projects in debt service budget: Library Renovation/Addition, Court Street Culvert, Solar Array at Cross Road, 10 Hampton Road, Epping Road Water Tank.</a:t>
            </a:r>
          </a:p>
          <a:p>
            <a:r>
              <a:rPr lang="en-US" dirty="0"/>
              <a:t>Major changes: Great Dam Removal bond is retired; Rec Park development design bond is retired.  Total interest decrease of debt service is $76,446 due to maturing notes on projects.</a:t>
            </a:r>
          </a:p>
          <a:p>
            <a:r>
              <a:rPr lang="en-US" dirty="0"/>
              <a:t>Vehicles/Leases budget increased by $47,822 representing new vehicle/equipment lease of sidewalk tractor part of lease/purchase schedule.</a:t>
            </a:r>
          </a:p>
        </p:txBody>
      </p:sp>
    </p:spTree>
    <p:extLst>
      <p:ext uri="{BB962C8B-B14F-4D97-AF65-F5344CB8AC3E}">
        <p14:creationId xmlns:p14="http://schemas.microsoft.com/office/powerpoint/2010/main" val="378125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95BE2-4AA9-4C68-91DD-35EB3C613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023BA-6215-44D4-9955-80DACFF61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3241"/>
            <a:ext cx="8596668" cy="4548122"/>
          </a:xfrm>
        </p:spPr>
        <p:txBody>
          <a:bodyPr/>
          <a:lstStyle/>
          <a:p>
            <a:r>
              <a:rPr lang="en-US" dirty="0"/>
              <a:t>Benefits and Taxes</a:t>
            </a:r>
          </a:p>
          <a:p>
            <a:r>
              <a:rPr lang="en-US" dirty="0"/>
              <a:t>Total FY25 Budget - $831,543 – increase of $303,109 or 57.36%, over FY24 budget.</a:t>
            </a:r>
          </a:p>
          <a:p>
            <a:r>
              <a:rPr lang="en-US" dirty="0"/>
              <a:t>Includes: Health Buyout program: $185,154, Health/Life/Dental insurance reserves: $277,190.</a:t>
            </a:r>
          </a:p>
          <a:p>
            <a:r>
              <a:rPr lang="en-US" dirty="0"/>
              <a:t>Includes (cont’d): Unemployment: $2,364, Worker’s Compensation: $258,394, Property/Liability Insurance: $88,441.</a:t>
            </a:r>
          </a:p>
          <a:p>
            <a:r>
              <a:rPr lang="en-US" dirty="0"/>
              <a:t>Health/Life/Dental insurance reserves of $277,190 will be reallocated to department budgets once final increase is known.</a:t>
            </a:r>
          </a:p>
          <a:p>
            <a:r>
              <a:rPr lang="en-US" dirty="0"/>
              <a:t>Unemployment, Worker’s Compensation, and Property/Liability subject to final premiums from </a:t>
            </a:r>
            <a:r>
              <a:rPr lang="en-US" dirty="0" err="1"/>
              <a:t>Primex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722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2E978-C586-4A40-AB43-AAE7EC694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FY25 Budget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D9C6F-751F-4513-84CD-080CAE90B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2907"/>
            <a:ext cx="8596668" cy="4598456"/>
          </a:xfrm>
        </p:spPr>
        <p:txBody>
          <a:bodyPr>
            <a:normAutofit/>
          </a:bodyPr>
          <a:lstStyle/>
          <a:p>
            <a:r>
              <a:rPr lang="en-US" dirty="0"/>
              <a:t>Wages – FY25 Reclassification Implementation for Non-union personnel per Keegan &amp; Associates Management Report. Non union wages forecast to increase in July 2025 – 3.0% step, 2.0% COLA adjustment.  </a:t>
            </a:r>
          </a:p>
          <a:p>
            <a:r>
              <a:rPr lang="en-US" dirty="0"/>
              <a:t>Police, Fire, &amp; SEIU (Public Works) Contracts all being negotiated as part of the FY25 Town Warrant.  These will appear as separate warrant articles on the 2025 Town Warrant.</a:t>
            </a:r>
          </a:p>
          <a:p>
            <a:r>
              <a:rPr lang="en-US" dirty="0"/>
              <a:t>Benefits – Health Insurance increase budgeted at 10.0%.  FY24 was an increase of 10%.  Final insurance numbers due from HealthTrust October 8, 2024.</a:t>
            </a:r>
          </a:p>
          <a:p>
            <a:r>
              <a:rPr lang="en-US" dirty="0"/>
              <a:t>Expenses – Significant increases include blue bags - $42,000; paving - $150,000, and solid waste collection - $112,180.</a:t>
            </a:r>
          </a:p>
          <a:p>
            <a:r>
              <a:rPr lang="en-US" dirty="0"/>
              <a:t>General Fund has 2 new positions: Human Resources Director, and PT Senior Coordinator.  Senior Coordinator shared funding between Town, Exeter Hospital Grant, and Parks &amp; Recreation Revolving Fund.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16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72332-B2AA-476F-8ED5-3E19E459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 Articles – General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7378-C2AD-4524-9CF1-2E6C9F4EB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0961"/>
            <a:ext cx="8596668" cy="4640401"/>
          </a:xfrm>
        </p:spPr>
        <p:txBody>
          <a:bodyPr/>
          <a:lstStyle/>
          <a:p>
            <a:r>
              <a:rPr lang="en-US" dirty="0"/>
              <a:t>Pickpocket Dam Removal - $2,100,000</a:t>
            </a:r>
          </a:p>
          <a:p>
            <a:r>
              <a:rPr lang="en-US" dirty="0"/>
              <a:t>Linden Street Bridge Repair - $1,257,900</a:t>
            </a:r>
          </a:p>
          <a:p>
            <a:r>
              <a:rPr lang="en-US" dirty="0"/>
              <a:t>New Fuel Island – DPW Complex - $575,000</a:t>
            </a:r>
          </a:p>
          <a:p>
            <a:r>
              <a:rPr lang="en-US" dirty="0"/>
              <a:t>Street Sweeper – Great Bay Nitrogen Reduction Program - $395,000 (SRF Loan)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88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1349F-397F-45A6-8855-A06A1F860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Warrant Articles – Capital Improvement Program (CIP) and 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81567-6542-405C-A3D3-3416363C8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Front/Pine/Linden Street – Drainage replacement - $100,000 plus sewer replacements - $150,000.  Total article $250,000.</a:t>
            </a:r>
          </a:p>
          <a:p>
            <a:r>
              <a:rPr lang="en-US" dirty="0"/>
              <a:t>Transfer Station Improvements - $100,000.</a:t>
            </a:r>
          </a:p>
          <a:p>
            <a:r>
              <a:rPr lang="en-US" dirty="0"/>
              <a:t>Parks Improvement Fund - $100,000.</a:t>
            </a:r>
          </a:p>
          <a:p>
            <a:r>
              <a:rPr lang="en-US" dirty="0"/>
              <a:t>ADA Capital Reserve Fund - $25,000</a:t>
            </a:r>
          </a:p>
          <a:p>
            <a:r>
              <a:rPr lang="en-US" dirty="0"/>
              <a:t>Sportsman’s Club Clean Up - $45,000</a:t>
            </a:r>
          </a:p>
          <a:p>
            <a:r>
              <a:rPr lang="en-US" dirty="0" err="1"/>
              <a:t>Sestercentennial</a:t>
            </a:r>
            <a:r>
              <a:rPr lang="en-US" dirty="0"/>
              <a:t> Fund - $5,000</a:t>
            </a:r>
          </a:p>
          <a:p>
            <a:r>
              <a:rPr lang="en-US" dirty="0"/>
              <a:t>Succession Plan Fund - $25,000</a:t>
            </a:r>
          </a:p>
          <a:p>
            <a:r>
              <a:rPr lang="en-US" dirty="0"/>
              <a:t>FUNDING SOURCES:</a:t>
            </a:r>
          </a:p>
          <a:p>
            <a:r>
              <a:rPr lang="en-US" dirty="0"/>
              <a:t>Total Excess Bond Proceeds: $100,000</a:t>
            </a:r>
          </a:p>
          <a:p>
            <a:r>
              <a:rPr lang="en-US" dirty="0"/>
              <a:t>Total General Fund: $300,000</a:t>
            </a:r>
          </a:p>
          <a:p>
            <a:r>
              <a:rPr lang="en-US" dirty="0"/>
              <a:t>Total Sewer Fund: $150,000</a:t>
            </a:r>
          </a:p>
        </p:txBody>
      </p:sp>
    </p:spTree>
    <p:extLst>
      <p:ext uri="{BB962C8B-B14F-4D97-AF65-F5344CB8AC3E}">
        <p14:creationId xmlns:p14="http://schemas.microsoft.com/office/powerpoint/2010/main" val="24512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1349F-397F-45A6-8855-A06A1F860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Warrant Articles – Lease/Purchase Proposals (CIP)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81567-6542-405C-A3D3-3416363C8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en-US" dirty="0"/>
              <a:t>Replace Dump Truck #33 - $160,000</a:t>
            </a:r>
          </a:p>
          <a:p>
            <a:r>
              <a:rPr lang="en-US" dirty="0"/>
              <a:t>Replace Sidewalk Tractor #58 - $225,000</a:t>
            </a:r>
          </a:p>
          <a:p>
            <a:r>
              <a:rPr lang="en-US" dirty="0"/>
              <a:t>Parks/Recreation ADA Accessible Van - $120,000</a:t>
            </a:r>
          </a:p>
          <a:p>
            <a:r>
              <a:rPr lang="en-US" dirty="0"/>
              <a:t>FUNDING SOURCES: General Fund Taxation, Revolving Fund.</a:t>
            </a:r>
          </a:p>
          <a:p>
            <a:r>
              <a:rPr lang="en-US" dirty="0"/>
              <a:t>Total Payment Impacts Year One: $109,250 (General Fund).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240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DE9C8-63A1-4590-8043-3A3486B1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Warrant Articles – Fund Balance	(CIP and Other)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E3AAC-9527-4C22-B723-0BD200B2F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04969"/>
            <a:ext cx="8596668" cy="4036393"/>
          </a:xfrm>
        </p:spPr>
        <p:txBody>
          <a:bodyPr/>
          <a:lstStyle/>
          <a:p>
            <a:r>
              <a:rPr lang="en-US" dirty="0"/>
              <a:t>Fire Replace Utility 1 - $71,355</a:t>
            </a:r>
          </a:p>
          <a:p>
            <a:r>
              <a:rPr lang="en-US" dirty="0"/>
              <a:t>Public EV Charging Facility  - $120,000</a:t>
            </a:r>
          </a:p>
          <a:p>
            <a:r>
              <a:rPr lang="en-US" dirty="0"/>
              <a:t>Styrofoam Recycling Unit - $80,000</a:t>
            </a:r>
          </a:p>
          <a:p>
            <a:r>
              <a:rPr lang="en-US" dirty="0"/>
              <a:t>Raynes Barn Fire Alarm Unit - $12,815</a:t>
            </a:r>
          </a:p>
          <a:p>
            <a:r>
              <a:rPr lang="en-US" dirty="0"/>
              <a:t>Snow &amp; Ice Deficit Fund – Customary article - $75,000</a:t>
            </a:r>
          </a:p>
          <a:p>
            <a:r>
              <a:rPr lang="en-US" dirty="0"/>
              <a:t>Sick Leave Trust Fund – Customary article - $100,000</a:t>
            </a:r>
          </a:p>
          <a:p>
            <a:r>
              <a:rPr lang="en-US" dirty="0"/>
              <a:t>Total: $459,170</a:t>
            </a:r>
          </a:p>
        </p:txBody>
      </p:sp>
    </p:spTree>
    <p:extLst>
      <p:ext uri="{BB962C8B-B14F-4D97-AF65-F5344CB8AC3E}">
        <p14:creationId xmlns:p14="http://schemas.microsoft.com/office/powerpoint/2010/main" val="2043950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0EABC-2B0E-416C-88C4-50AD2F596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General Fund Appropriations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7429B-8B6C-4FAF-BD48-28EA5A076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4183"/>
            <a:ext cx="8596668" cy="4657179"/>
          </a:xfrm>
        </p:spPr>
        <p:txBody>
          <a:bodyPr/>
          <a:lstStyle/>
          <a:p>
            <a:r>
              <a:rPr lang="en-US" dirty="0"/>
              <a:t>FY25 Preliminary Budget - $23,887,679</a:t>
            </a:r>
          </a:p>
          <a:p>
            <a:r>
              <a:rPr lang="en-US" dirty="0"/>
              <a:t>FY25 Warrant Articles (Non Fund Balance General Fund) - $409,250</a:t>
            </a:r>
          </a:p>
          <a:p>
            <a:r>
              <a:rPr lang="en-US" dirty="0"/>
              <a:t>Total FY25 Preliminary - $24,296,929</a:t>
            </a:r>
          </a:p>
          <a:p>
            <a:r>
              <a:rPr lang="en-US" dirty="0"/>
              <a:t>Total FY24 General Fund Appropriations - $22,985,862</a:t>
            </a:r>
          </a:p>
          <a:p>
            <a:r>
              <a:rPr lang="en-US" dirty="0"/>
              <a:t>Total $ Appropriations over FY24 - $1,311,067</a:t>
            </a:r>
          </a:p>
          <a:p>
            <a:r>
              <a:rPr lang="en-US" dirty="0"/>
              <a:t>Total % Appropriations over FY24 – 5.70%</a:t>
            </a:r>
          </a:p>
          <a:p>
            <a:r>
              <a:rPr lang="en-US" dirty="0"/>
              <a:t>Estimated Tax Impact – 37 cents per 1,000 assessed valuation</a:t>
            </a:r>
          </a:p>
        </p:txBody>
      </p:sp>
    </p:spTree>
    <p:extLst>
      <p:ext uri="{BB962C8B-B14F-4D97-AF65-F5344CB8AC3E}">
        <p14:creationId xmlns:p14="http://schemas.microsoft.com/office/powerpoint/2010/main" val="1162402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E993A-C3A1-473B-B2CA-7D989E2B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FY25 Preliminary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B2E81-1D50-46C7-AC36-DE36CA996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>
            <a:normAutofit/>
          </a:bodyPr>
          <a:lstStyle/>
          <a:p>
            <a:r>
              <a:rPr lang="en-US" dirty="0"/>
              <a:t>Water Fund, FY25 budget $4,517,198, decrease of $445,576, or -8.98%, under FY24.</a:t>
            </a:r>
          </a:p>
          <a:p>
            <a:r>
              <a:rPr lang="en-US" dirty="0"/>
              <a:t>Administration: $576,642, increase of $39,151, or 7.28% over FY24.</a:t>
            </a:r>
          </a:p>
          <a:p>
            <a:r>
              <a:rPr lang="en-US" dirty="0"/>
              <a:t>Billing: $215,603, increase of $3,859, or 1.82% over FY24.</a:t>
            </a:r>
          </a:p>
          <a:p>
            <a:r>
              <a:rPr lang="en-US" dirty="0"/>
              <a:t>Distribution: $944,816, decrease of $9,208, or -.97% under FY24.</a:t>
            </a:r>
          </a:p>
          <a:p>
            <a:r>
              <a:rPr lang="en-US" dirty="0"/>
              <a:t>Treatment: $1,140,270, increase of $111,519, or 10.84% over FY24.</a:t>
            </a:r>
          </a:p>
          <a:p>
            <a:r>
              <a:rPr lang="en-US" dirty="0"/>
              <a:t>Debt Service: $1,427,932, decrease of $212,581, or -12.96% under FY24.</a:t>
            </a:r>
          </a:p>
          <a:p>
            <a:r>
              <a:rPr lang="en-US" dirty="0"/>
              <a:t>Capital Outlay: $211,935, decrease of $378,315, or -64.09% under FY24.</a:t>
            </a:r>
          </a:p>
        </p:txBody>
      </p:sp>
    </p:spTree>
    <p:extLst>
      <p:ext uri="{BB962C8B-B14F-4D97-AF65-F5344CB8AC3E}">
        <p14:creationId xmlns:p14="http://schemas.microsoft.com/office/powerpoint/2010/main" val="1421571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9FC92-D106-4F80-BC62-6187726B6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FY25 Preliminary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E5834-0949-412E-9E62-1D15D5D87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1629"/>
            <a:ext cx="8596668" cy="4539733"/>
          </a:xfrm>
        </p:spPr>
        <p:txBody>
          <a:bodyPr/>
          <a:lstStyle/>
          <a:p>
            <a:r>
              <a:rPr lang="en-US" dirty="0"/>
              <a:t>Sewer Fund, FY25 budget $8,115,464, increase of $625,033, or 8.34%  over FY24.</a:t>
            </a:r>
          </a:p>
          <a:p>
            <a:r>
              <a:rPr lang="en-US" dirty="0"/>
              <a:t>Administration: FY25 budget $608,277, increase of $41,522 or 7.33% over FY24 budget.</a:t>
            </a:r>
          </a:p>
          <a:p>
            <a:r>
              <a:rPr lang="en-US" dirty="0"/>
              <a:t>Billing: FY25 budget $212,028, increase of $3,859, or 1.85% over FY24 budget.</a:t>
            </a:r>
          </a:p>
          <a:p>
            <a:r>
              <a:rPr lang="en-US" dirty="0"/>
              <a:t>Collection: FY25 budget $743,865, increase of $26,853, or 3.75% over FY24 budget.</a:t>
            </a:r>
          </a:p>
          <a:p>
            <a:r>
              <a:rPr lang="en-US" dirty="0"/>
              <a:t>Treatment: FY25 budget $1,687,230, increase of $52,210, or 3.19% over FY24 budget.</a:t>
            </a:r>
          </a:p>
          <a:p>
            <a:r>
              <a:rPr lang="en-US" dirty="0"/>
              <a:t>Debt Service: FY25 budget $4,675,128, increase of $482,560, or 11.51% over FY24 budget.</a:t>
            </a:r>
          </a:p>
          <a:p>
            <a:r>
              <a:rPr lang="en-US" dirty="0"/>
              <a:t>Capital Outlay: FY25 budget $188,936, increase of $18,030, or 10.55% over FY24 budget.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94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C1FD-DC2E-4D8C-A739-152551C7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 Issues – Water/Sewer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88BAE-FC23-4DB4-B009-F2E65BAD9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9351"/>
            <a:ext cx="8596668" cy="4632012"/>
          </a:xfrm>
        </p:spPr>
        <p:txBody>
          <a:bodyPr/>
          <a:lstStyle/>
          <a:p>
            <a:r>
              <a:rPr lang="en-US" dirty="0"/>
              <a:t>Groundwater Development – Water Fund - $6,800,000.</a:t>
            </a:r>
          </a:p>
          <a:p>
            <a:r>
              <a:rPr lang="en-US" dirty="0"/>
              <a:t>Clemson Pond Cleaning &amp; Inspection - $500,000.  To be funded from excess bond proceeds from lagoon sludge project.</a:t>
            </a:r>
          </a:p>
          <a:p>
            <a:r>
              <a:rPr lang="en-US" dirty="0"/>
              <a:t>Wastewater Treatment Facility Effluent Flume Repair - $245,000.  To be funded from excess bond proceeds from the lagoon sludge project.</a:t>
            </a:r>
          </a:p>
          <a:p>
            <a:r>
              <a:rPr lang="en-US" dirty="0"/>
              <a:t>Front/Linden/Pine Sewer &amp; Drainage Replacement - $150,000.  Project would be paid for using excess bond proceeds from the Salem Street Utilities Project.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08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D7181-3BB9-445D-9005-1E147296F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FY25 Revolving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5AF4E-F3EC-41E1-9EF3-9044BBB54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9351"/>
            <a:ext cx="8596668" cy="4632012"/>
          </a:xfrm>
        </p:spPr>
        <p:txBody>
          <a:bodyPr/>
          <a:lstStyle/>
          <a:p>
            <a:r>
              <a:rPr lang="en-US" dirty="0"/>
              <a:t>Cable Access TV Fund - $233,300 in proposed funding.</a:t>
            </a:r>
          </a:p>
          <a:p>
            <a:r>
              <a:rPr lang="en-US" dirty="0"/>
              <a:t>EMS Fund - $793,600 in projected revenues.</a:t>
            </a:r>
          </a:p>
          <a:p>
            <a:r>
              <a:rPr lang="en-US" dirty="0"/>
              <a:t>Recreation Revolving Fund - $771,000 in projected revenues.</a:t>
            </a:r>
          </a:p>
          <a:p>
            <a:r>
              <a:rPr lang="en-US" dirty="0"/>
              <a:t>All revolving funds non-appropriated.</a:t>
            </a:r>
          </a:p>
        </p:txBody>
      </p:sp>
    </p:spTree>
    <p:extLst>
      <p:ext uri="{BB962C8B-B14F-4D97-AF65-F5344CB8AC3E}">
        <p14:creationId xmlns:p14="http://schemas.microsoft.com/office/powerpoint/2010/main" val="159177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4453-3C52-4CE3-B1A8-1AE020588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Overview – FY25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8D055-AD79-4BD8-9F0E-90539DC7F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6463"/>
            <a:ext cx="8596668" cy="4043493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sz="1900" dirty="0"/>
              <a:t>Total General Fund Preliminary Budget: $23,887,679</a:t>
            </a:r>
          </a:p>
          <a:p>
            <a:r>
              <a:rPr lang="en-US" sz="1900" dirty="0"/>
              <a:t>General Fund Budget is a 4.49% increase over FY24 - $1,026,817</a:t>
            </a:r>
          </a:p>
          <a:p>
            <a:r>
              <a:rPr lang="en-US" sz="1900" dirty="0"/>
              <a:t>Town Operating Budget funds all Town Departments </a:t>
            </a:r>
          </a:p>
          <a:p>
            <a:r>
              <a:rPr lang="en-US" sz="1900" dirty="0"/>
              <a:t>Police, Fire, and Public Works make up approximately 70% of General Fund Budget</a:t>
            </a:r>
          </a:p>
          <a:p>
            <a:r>
              <a:rPr lang="en-US" sz="1900" dirty="0"/>
              <a:t>Current Town tax rate is $6.23/1,000; new rate will be set November 2024</a:t>
            </a:r>
          </a:p>
          <a:p>
            <a:r>
              <a:rPr lang="en-US" sz="1900" dirty="0"/>
              <a:t>Town operations tax rate represents approximately 22.6% of total tax rate of $26.78/1,000</a:t>
            </a:r>
          </a:p>
          <a:p>
            <a:r>
              <a:rPr lang="en-US" sz="1900" dirty="0"/>
              <a:t>Water &amp; Sewer Funds have their own budget – water/sewer rates set by Select Board with recommendation from Water/Sewer Advisory Committee</a:t>
            </a:r>
          </a:p>
          <a:p>
            <a:r>
              <a:rPr lang="en-US" sz="1900" dirty="0"/>
              <a:t>2024 is a property revaluation year; final values to be discussed with Select Board on October 15</a:t>
            </a:r>
            <a:r>
              <a:rPr lang="en-US" sz="1900" baseline="30000" dirty="0"/>
              <a:t>th</a:t>
            </a:r>
            <a:r>
              <a:rPr lang="en-US" sz="1900" dirty="0"/>
              <a:t>, 2024</a:t>
            </a:r>
          </a:p>
          <a:p>
            <a:r>
              <a:rPr lang="en-US" sz="1900" dirty="0"/>
              <a:t>2024 Property tax rate expected to decrease as a result of revaluation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93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A213A-76A9-47F8-ABC9-B1D964112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Overview – FY25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4F263-C283-4464-BBB8-379883930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5185"/>
            <a:ext cx="8596668" cy="4506177"/>
          </a:xfrm>
        </p:spPr>
        <p:txBody>
          <a:bodyPr>
            <a:normAutofit/>
          </a:bodyPr>
          <a:lstStyle/>
          <a:p>
            <a:r>
              <a:rPr lang="en-US" dirty="0"/>
              <a:t>FY25 Budget continues to focus on recruitment and retention</a:t>
            </a:r>
          </a:p>
          <a:p>
            <a:r>
              <a:rPr lang="en-US" dirty="0"/>
              <a:t>Wage and Benefit costs continue to rise</a:t>
            </a:r>
          </a:p>
          <a:p>
            <a:r>
              <a:rPr lang="en-US" dirty="0"/>
              <a:t>Implementation of Keegan Management Report</a:t>
            </a:r>
          </a:p>
          <a:p>
            <a:r>
              <a:rPr lang="en-US" dirty="0"/>
              <a:t>Final year of ARPA authorizations to spend December 2024</a:t>
            </a:r>
          </a:p>
          <a:p>
            <a:r>
              <a:rPr lang="en-US" dirty="0"/>
              <a:t>Solid Waste disposal costs are rising</a:t>
            </a:r>
          </a:p>
          <a:p>
            <a:r>
              <a:rPr lang="en-US" dirty="0"/>
              <a:t>Paving restored to $700,000 in General Fund Budget for FY25</a:t>
            </a:r>
          </a:p>
        </p:txBody>
      </p:sp>
    </p:spTree>
    <p:extLst>
      <p:ext uri="{BB962C8B-B14F-4D97-AF65-F5344CB8AC3E}">
        <p14:creationId xmlns:p14="http://schemas.microsoft.com/office/powerpoint/2010/main" val="112398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1E3C4-7F8F-42D4-BC3B-8D2DFCC88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43569-988C-44E3-9215-B937296A4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6797"/>
            <a:ext cx="8596668" cy="49830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General Government </a:t>
            </a:r>
          </a:p>
          <a:p>
            <a:r>
              <a:rPr lang="en-US" dirty="0"/>
              <a:t>Select Board, Town Manager, Human Resources, Transportation, Legal, Information Technology, Media Communications, Trustees of Trust Funds, Town Moderator, Town Clerk, Elections/Registration.</a:t>
            </a:r>
          </a:p>
          <a:p>
            <a:r>
              <a:rPr lang="en-US" dirty="0"/>
              <a:t>Total Budget: $1,645,210, increase of $103,410, or 6.71% over FY24 budget.</a:t>
            </a:r>
          </a:p>
          <a:p>
            <a:r>
              <a:rPr lang="en-US" dirty="0"/>
              <a:t>Select Board: FY25 budget $22,462; decrease of $6, or -.03% under FY24 budget.</a:t>
            </a:r>
          </a:p>
          <a:p>
            <a:r>
              <a:rPr lang="en-US" dirty="0"/>
              <a:t>Town Manager: FY25 budget $444,390, increase of $129,715, or 41.22% over FY24 budget; budget now allocates Assistant Town Manager full time to Town Manager; </a:t>
            </a:r>
          </a:p>
          <a:p>
            <a:r>
              <a:rPr lang="en-US" dirty="0"/>
              <a:t>Human Resources: FY25 budget $200,375, reduction of $6,289 or -3.04% under FY24 budget; </a:t>
            </a:r>
          </a:p>
          <a:p>
            <a:r>
              <a:rPr lang="en-US" dirty="0"/>
              <a:t>Transportation: FY25 budget $1.00, no increase from FY24 budget; </a:t>
            </a:r>
          </a:p>
          <a:p>
            <a:r>
              <a:rPr lang="en-US" dirty="0"/>
              <a:t>Legal: FY25 budget $100,000, no increase from FY24 budget.  </a:t>
            </a:r>
          </a:p>
          <a:p>
            <a:r>
              <a:rPr lang="en-US" dirty="0"/>
              <a:t>Information Technology: FY25 budget $379,106, increase of 9.70% over FY24;  </a:t>
            </a:r>
          </a:p>
          <a:p>
            <a:r>
              <a:rPr lang="en-US" dirty="0"/>
              <a:t>Media Communications: FY25 budget $69,410, increase of 5.66% over FY24; </a:t>
            </a:r>
          </a:p>
          <a:p>
            <a:r>
              <a:rPr lang="en-US" dirty="0"/>
              <a:t>Trustees of Trust Funds: FY25 budget $891, no increase; Town Moderator: FY25 budget $673, decrease of $678 due to fewer elections in FY25.  Town Clerk: FY25 budget $406,669, decrease of $53,036 or -11.54% under FY24, mainly due to staff turnover.   </a:t>
            </a:r>
          </a:p>
          <a:p>
            <a:r>
              <a:rPr lang="en-US" dirty="0"/>
              <a:t>Elections/Registration FY25 budget $21,233, one election in FY25 compared to four in FY24.  Total budget reduction $3,538, or -14.28%, under FY24.</a:t>
            </a:r>
          </a:p>
        </p:txBody>
      </p:sp>
    </p:spTree>
    <p:extLst>
      <p:ext uri="{BB962C8B-B14F-4D97-AF65-F5344CB8AC3E}">
        <p14:creationId xmlns:p14="http://schemas.microsoft.com/office/powerpoint/2010/main" val="1173060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BA0F-2F1A-442D-94B0-3FD33C744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81D5A-C818-4434-8200-32695ACFB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4517"/>
            <a:ext cx="8596668" cy="460684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Finance – Includes Finance, Treasurer, Tax Collection, Assessing.</a:t>
            </a:r>
          </a:p>
          <a:p>
            <a:r>
              <a:rPr lang="en-US" dirty="0"/>
              <a:t>Total Budget FY25 - $801,949 – increase of $30,951, or 4.01% over FY24.</a:t>
            </a:r>
          </a:p>
          <a:p>
            <a:r>
              <a:rPr lang="en-US" dirty="0"/>
              <a:t>Finance: FY25 budget $393,521, increase of $23,388 or 6.32% over FY24.  Wage increases $28,467 or 10.6% over FY24; reduction in audit fees of $1,995; reduction in contracted services for GASB 74/75 reporting of $6,175 (2024 one time expense); increase in bank fees $1,000; increase in bond rating of $4,500.</a:t>
            </a:r>
          </a:p>
          <a:p>
            <a:r>
              <a:rPr lang="en-US" dirty="0"/>
              <a:t>Treasurer: FY25 budget $9,545, decrease of $147, or -1.52% under FY24.  </a:t>
            </a:r>
          </a:p>
          <a:p>
            <a:r>
              <a:rPr lang="en-US" dirty="0"/>
              <a:t>Tax Collection: FY25 budget $130,908; increase of $10,297 or 8.5% over FY24 budget.  Wage increases $8,481 or 7.0%; expense increases bank fees $580; education/training $1,000; postage $2,000; tax billing services $2,170.</a:t>
            </a:r>
          </a:p>
          <a:p>
            <a:r>
              <a:rPr lang="en-US" dirty="0"/>
              <a:t>Assessing: FY25 budget $267,975, decrease of $2,587 or -.9% under FY24.  Budget increase in MRI contract of $4,300 or 4.5%; Wage increases $4,545 or 5.1%; reduction in revaluation line of $10,000 for revaluation conducted in FY24.</a:t>
            </a:r>
          </a:p>
        </p:txBody>
      </p:sp>
    </p:spTree>
    <p:extLst>
      <p:ext uri="{BB962C8B-B14F-4D97-AF65-F5344CB8AC3E}">
        <p14:creationId xmlns:p14="http://schemas.microsoft.com/office/powerpoint/2010/main" val="3250993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5617C-EFD6-41C1-B973-5A78F9AD4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85644"/>
          </a:xfrm>
        </p:spPr>
        <p:txBody>
          <a:bodyPr/>
          <a:lstStyle/>
          <a:p>
            <a:r>
              <a:rPr lang="en-US" dirty="0"/>
              <a:t>Preliminary Budget – FY25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A4DC1-22B8-427D-9DB1-BAA772B33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5794"/>
            <a:ext cx="8596668" cy="466556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Planning, Building, Economic Development, Land Use Boards</a:t>
            </a:r>
          </a:p>
          <a:p>
            <a:r>
              <a:rPr lang="en-US" dirty="0"/>
              <a:t>Total Budget FY25 - $788,348, increase of $22,525 or 2.94% over FY24.</a:t>
            </a:r>
          </a:p>
          <a:p>
            <a:r>
              <a:rPr lang="en-US" dirty="0"/>
              <a:t>Planning: FY25 budget $318,294; FY25 budget wage increases of $14,235; benefits increase $2,057.  General expenses increased $828 or 2.3%.  Overall budget increase $17,120 or 5.68% over the F24 budget.  </a:t>
            </a:r>
          </a:p>
          <a:p>
            <a:r>
              <a:rPr lang="en-US" dirty="0"/>
              <a:t>Economic Development: FY25 budget $173,493; overall budget increase $5,633 or 3.36% over FY24.  Wage increases $5,495 or 5.1%.  General expenses decreased by $448 or -10.2%</a:t>
            </a:r>
          </a:p>
          <a:p>
            <a:r>
              <a:rPr lang="en-US" dirty="0"/>
              <a:t>Inspections/Code Enforcement: FY25 budget $279,451; overall budget decrease $374 or -0.13%.  Due to contracted services being reduced from $15,000 to $5,000 in FY25 budget.</a:t>
            </a:r>
          </a:p>
          <a:p>
            <a:r>
              <a:rPr lang="en-US" dirty="0"/>
              <a:t>Land Use Board budgets: ZBA $4,262; decrease of $114; HDC $1,557; decrease of $366; Conservation Commission $9,794 – increase of $239; Heritage Commission $1,496; increase of $387. </a:t>
            </a:r>
          </a:p>
          <a:p>
            <a:r>
              <a:rPr lang="en-US" dirty="0"/>
              <a:t>Renewable Energy Expense – Level funded budget at $1.00.</a:t>
            </a:r>
          </a:p>
        </p:txBody>
      </p:sp>
    </p:spTree>
    <p:extLst>
      <p:ext uri="{BB962C8B-B14F-4D97-AF65-F5344CB8AC3E}">
        <p14:creationId xmlns:p14="http://schemas.microsoft.com/office/powerpoint/2010/main" val="2752187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DA891-F3B8-4BDD-BA6F-4B49670D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82EA0-D1B7-4C3B-8346-E89050E99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7739"/>
            <a:ext cx="8596668" cy="4623623"/>
          </a:xfrm>
        </p:spPr>
        <p:txBody>
          <a:bodyPr>
            <a:normAutofit/>
          </a:bodyPr>
          <a:lstStyle/>
          <a:p>
            <a:r>
              <a:rPr lang="en-US" dirty="0"/>
              <a:t>Police</a:t>
            </a:r>
          </a:p>
          <a:p>
            <a:r>
              <a:rPr lang="en-US" dirty="0"/>
              <a:t>Total Budget FY25 - $4,084,171 – increase of $132,043, or 3.34%, over FY24.</a:t>
            </a:r>
          </a:p>
          <a:p>
            <a:r>
              <a:rPr lang="en-US" dirty="0"/>
              <a:t>Total personnel: 29 Full-time, 2 Part-time.</a:t>
            </a:r>
          </a:p>
          <a:p>
            <a:r>
              <a:rPr lang="en-US" dirty="0"/>
              <a:t>Budget broken into three divisions: Administration, Staff, Patrol.</a:t>
            </a:r>
          </a:p>
          <a:p>
            <a:r>
              <a:rPr lang="en-US" dirty="0"/>
              <a:t>FY25 budget changes include FT wage increases of $70,024 or 3.6%.</a:t>
            </a:r>
          </a:p>
          <a:p>
            <a:r>
              <a:rPr lang="en-US" dirty="0"/>
              <a:t>Benefits increases $52,353 due to plan changes and retirement increases.</a:t>
            </a:r>
          </a:p>
          <a:p>
            <a:r>
              <a:rPr lang="en-US" dirty="0"/>
              <a:t>Increases in wage categories including an increase in shift differential of $3,780; overtime increase of $10,418; coverage overtime $6,211; canine overtime $6,815.</a:t>
            </a:r>
          </a:p>
          <a:p>
            <a:r>
              <a:rPr lang="en-US" dirty="0"/>
              <a:t>Expense decreases include community relations $3,000; computer maintenance/service contract (moved to IT budget) $16,833.  Expense increases include dry cleaning $1,600; Education/Training $3,000; Uniforms $2,530.  Overall General Expenses are decreased by $16,760.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7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E6FA9-161C-4794-BFBC-5205C083A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Budget – FY25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DA06B-AD60-45E2-BBAA-65EFBE728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6463"/>
            <a:ext cx="8596668" cy="45649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Fire/EMS/Emergency Management</a:t>
            </a:r>
          </a:p>
          <a:p>
            <a:r>
              <a:rPr lang="en-US" dirty="0"/>
              <a:t>Total FY25 Budget - $4,206,447 – decrease of $-28,784, or -.68%, under FY24.</a:t>
            </a:r>
          </a:p>
          <a:p>
            <a:r>
              <a:rPr lang="en-US" dirty="0"/>
              <a:t>Budget funds 33 FTE; Town runs shifts of 7 firefighters per shift at full strength, 28 positions total.  Ranks include Captains, Lieutenants.</a:t>
            </a:r>
          </a:p>
          <a:p>
            <a:r>
              <a:rPr lang="en-US" dirty="0"/>
              <a:t>Budget broken out into three divisions: Administration, Suppression, Emergency Management.  Health part of shared services and located in Fire Department.</a:t>
            </a:r>
          </a:p>
          <a:p>
            <a:r>
              <a:rPr lang="en-US" dirty="0"/>
              <a:t>FY25 budget changes include wage increases of $40,397 in FT wages, including an increase of $5,193 in PT wages for EMD PT position at 12 months.  Total wage increases are $59,766, or 2.4%.</a:t>
            </a:r>
          </a:p>
          <a:p>
            <a:r>
              <a:rPr lang="en-US" dirty="0"/>
              <a:t>FY25 Benefits decrease of $37,067 or -2.6% due to plan changes.</a:t>
            </a:r>
          </a:p>
          <a:p>
            <a:r>
              <a:rPr lang="en-US" dirty="0"/>
              <a:t>General expenses decreased by $51,483 partially due to computer contract moving to the IT budget – reduction $17,020; one time reduction in protective equipment of $33,082 as protective PFAS gear was ARPA funded in FY24.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9441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8038</TotalTime>
  <Words>3296</Words>
  <Application>Microsoft Office PowerPoint</Application>
  <PresentationFormat>Widescreen</PresentationFormat>
  <Paragraphs>196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Facet</vt:lpstr>
      <vt:lpstr>FY25 Preliminary Budget</vt:lpstr>
      <vt:lpstr>FY25 Budget Notes</vt:lpstr>
      <vt:lpstr>Preliminary Budget Overview – FY25</vt:lpstr>
      <vt:lpstr>Preliminary Budget Overview – FY25</vt:lpstr>
      <vt:lpstr>Preliminary Budget – FY25</vt:lpstr>
      <vt:lpstr>Preliminary Budget – FY25 </vt:lpstr>
      <vt:lpstr>Preliminary Budget – FY25 </vt:lpstr>
      <vt:lpstr>Preliminary Budget – FY25 </vt:lpstr>
      <vt:lpstr>Preliminary Budget – FY25 </vt:lpstr>
      <vt:lpstr>Preliminary Budget – FY25 </vt:lpstr>
      <vt:lpstr>Preliminary Budget – FY25 </vt:lpstr>
      <vt:lpstr>Preliminary Budget – FY25</vt:lpstr>
      <vt:lpstr>Preliminary Budget – FY25 </vt:lpstr>
      <vt:lpstr>Preliminary Budget – FY25</vt:lpstr>
      <vt:lpstr>Preliminary Budget – FY25</vt:lpstr>
      <vt:lpstr>Preliminary Budget – FY25</vt:lpstr>
      <vt:lpstr>Preliminary Budget – FY25</vt:lpstr>
      <vt:lpstr>Preliminary Budget – FY25</vt:lpstr>
      <vt:lpstr>Preliminary Budget – FY25 </vt:lpstr>
      <vt:lpstr>Bond Articles – General Fund</vt:lpstr>
      <vt:lpstr>Warrant Articles – Capital Improvement Program (CIP) and Other</vt:lpstr>
      <vt:lpstr>Warrant Articles – Lease/Purchase Proposals (CIP)</vt:lpstr>
      <vt:lpstr>Warrant Articles – Fund Balance (CIP and Other)</vt:lpstr>
      <vt:lpstr>Total General Fund Appropriations</vt:lpstr>
      <vt:lpstr>FY25 Preliminary Budget</vt:lpstr>
      <vt:lpstr>FY25 Preliminary Budget</vt:lpstr>
      <vt:lpstr>Bond Issues – Water/Sewer Funds</vt:lpstr>
      <vt:lpstr>FY25 Revolving Funds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FY24 Preliminary Budget</dc:title>
  <dc:creator>Russ Dean</dc:creator>
  <cp:lastModifiedBy>Russ Dean</cp:lastModifiedBy>
  <cp:revision>90</cp:revision>
  <cp:lastPrinted>2024-10-02T20:43:49Z</cp:lastPrinted>
  <dcterms:created xsi:type="dcterms:W3CDTF">2023-09-25T12:46:56Z</dcterms:created>
  <dcterms:modified xsi:type="dcterms:W3CDTF">2024-10-02T20:43:53Z</dcterms:modified>
</cp:coreProperties>
</file>