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1200" cy="7315200"/>
  <p:notesSz cx="7102475" cy="9388475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740" y="114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9D65C-19F3-4F52-B09C-D02BE884A412}" type="doc">
      <dgm:prSet loTypeId="urn:microsoft.com/office/officeart/2005/8/layout/chevron1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7D5A789-B5D2-4167-8882-1ACE96A0DEB8}">
      <dgm:prSet phldrT="[Text]"/>
      <dgm:spPr/>
      <dgm:t>
        <a:bodyPr/>
        <a:lstStyle/>
        <a:p>
          <a:r>
            <a:rPr lang="en-US" b="1" baseline="0" dirty="0" smtClean="0"/>
            <a:t>Recommendations to Town Manager by mid-May-early June </a:t>
          </a:r>
          <a:endParaRPr lang="en-US" b="1" dirty="0"/>
        </a:p>
      </dgm:t>
    </dgm:pt>
    <dgm:pt modelId="{8FBEEB00-D8CF-45AE-9DD6-699D4094C99B}" type="parTrans" cxnId="{E80CEB72-F989-4BDF-B467-FAB5D1F86922}">
      <dgm:prSet/>
      <dgm:spPr/>
      <dgm:t>
        <a:bodyPr/>
        <a:lstStyle/>
        <a:p>
          <a:endParaRPr lang="en-US"/>
        </a:p>
      </dgm:t>
    </dgm:pt>
    <dgm:pt modelId="{80677EA2-6883-4EDF-B362-796F0529A902}" type="sibTrans" cxnId="{E80CEB72-F989-4BDF-B467-FAB5D1F86922}">
      <dgm:prSet/>
      <dgm:spPr/>
      <dgm:t>
        <a:bodyPr/>
        <a:lstStyle/>
        <a:p>
          <a:endParaRPr lang="en-US"/>
        </a:p>
      </dgm:t>
    </dgm:pt>
    <dgm:pt modelId="{E20ECBCA-6F08-41DA-AEA2-78ED34AE1B75}">
      <dgm:prSet phldrT="[Text]"/>
      <dgm:spPr/>
      <dgm:t>
        <a:bodyPr/>
        <a:lstStyle/>
        <a:p>
          <a:r>
            <a:rPr lang="en-US" b="1" dirty="0" smtClean="0"/>
            <a:t>Recommendations to Budget Recommendations Comm by early-mid- October </a:t>
          </a:r>
          <a:endParaRPr lang="en-US" b="1" dirty="0"/>
        </a:p>
      </dgm:t>
    </dgm:pt>
    <dgm:pt modelId="{6739C225-A3D7-4BEA-AB4B-58C9FB04470A}" type="parTrans" cxnId="{B4CE8DFA-9458-4F64-B335-380FCA32C57D}">
      <dgm:prSet/>
      <dgm:spPr/>
      <dgm:t>
        <a:bodyPr/>
        <a:lstStyle/>
        <a:p>
          <a:endParaRPr lang="en-US"/>
        </a:p>
      </dgm:t>
    </dgm:pt>
    <dgm:pt modelId="{68E92093-1BCD-4496-82D7-190552454725}" type="sibTrans" cxnId="{B4CE8DFA-9458-4F64-B335-380FCA32C57D}">
      <dgm:prSet/>
      <dgm:spPr/>
      <dgm:t>
        <a:bodyPr/>
        <a:lstStyle/>
        <a:p>
          <a:endParaRPr lang="en-US"/>
        </a:p>
      </dgm:t>
    </dgm:pt>
    <dgm:pt modelId="{328C96D1-A021-4F57-A44B-BA865DA262B3}">
      <dgm:prSet phldrT="[Text]"/>
      <dgm:spPr/>
      <dgm:t>
        <a:bodyPr/>
        <a:lstStyle/>
        <a:p>
          <a:r>
            <a:rPr lang="en-US" b="1" dirty="0" smtClean="0"/>
            <a:t>Recommendations to Town Planner by July 1</a:t>
          </a:r>
          <a:endParaRPr lang="en-US" b="1" dirty="0"/>
        </a:p>
      </dgm:t>
    </dgm:pt>
    <dgm:pt modelId="{67187D5D-3C5C-45A5-9017-BA4501342EE4}" type="parTrans" cxnId="{D88778F2-07C0-4EF5-8B1F-8DEB74C9C71C}">
      <dgm:prSet/>
      <dgm:spPr/>
      <dgm:t>
        <a:bodyPr/>
        <a:lstStyle/>
        <a:p>
          <a:endParaRPr lang="en-US"/>
        </a:p>
      </dgm:t>
    </dgm:pt>
    <dgm:pt modelId="{FCFA6086-E807-4D29-8FFC-9D1B9A8ECE08}" type="sibTrans" cxnId="{D88778F2-07C0-4EF5-8B1F-8DEB74C9C71C}">
      <dgm:prSet/>
      <dgm:spPr/>
      <dgm:t>
        <a:bodyPr/>
        <a:lstStyle/>
        <a:p>
          <a:endParaRPr lang="en-US"/>
        </a:p>
      </dgm:t>
    </dgm:pt>
    <dgm:pt modelId="{E66B29CF-D55A-45CE-BF2A-FDBACAA16032}">
      <dgm:prSet phldrT="[Text]"/>
      <dgm:spPr/>
      <dgm:t>
        <a:bodyPr/>
        <a:lstStyle/>
        <a:p>
          <a:r>
            <a:rPr lang="en-US" b="1" dirty="0" smtClean="0"/>
            <a:t>Recommendations to Planning Board by August 1 </a:t>
          </a:r>
          <a:endParaRPr lang="en-US" b="1" dirty="0"/>
        </a:p>
      </dgm:t>
    </dgm:pt>
    <dgm:pt modelId="{53627C25-B758-4854-AD85-88BCF7B0B4F4}" type="parTrans" cxnId="{1F2223C4-FD4C-43DA-9589-66EB8F793A61}">
      <dgm:prSet/>
      <dgm:spPr/>
      <dgm:t>
        <a:bodyPr/>
        <a:lstStyle/>
        <a:p>
          <a:endParaRPr lang="en-US"/>
        </a:p>
      </dgm:t>
    </dgm:pt>
    <dgm:pt modelId="{901436ED-9A65-45DD-B2F5-1C6EDBE80E70}" type="sibTrans" cxnId="{1F2223C4-FD4C-43DA-9589-66EB8F793A61}">
      <dgm:prSet/>
      <dgm:spPr/>
      <dgm:t>
        <a:bodyPr/>
        <a:lstStyle/>
        <a:p>
          <a:endParaRPr lang="en-US"/>
        </a:p>
      </dgm:t>
    </dgm:pt>
    <dgm:pt modelId="{6FEFAA6D-E758-4B74-AD45-DAFDC12CE9DA}">
      <dgm:prSet phldrT="[Text]" custT="1"/>
      <dgm:spPr/>
      <dgm:t>
        <a:bodyPr/>
        <a:lstStyle/>
        <a:p>
          <a:r>
            <a:rPr lang="en-US" sz="1000" b="1" baseline="0" dirty="0" smtClean="0"/>
            <a:t>Meet with Town Departments on Facilities-related Proposals</a:t>
          </a:r>
          <a:endParaRPr lang="en-US" sz="1000" b="1" baseline="0" dirty="0"/>
        </a:p>
      </dgm:t>
    </dgm:pt>
    <dgm:pt modelId="{A81A6362-ADE3-46CC-ADCA-25099884D99B}" type="sibTrans" cxnId="{0FE3102E-4F0C-4BAF-A443-92A13F157202}">
      <dgm:prSet/>
      <dgm:spPr/>
      <dgm:t>
        <a:bodyPr/>
        <a:lstStyle/>
        <a:p>
          <a:endParaRPr lang="en-US"/>
        </a:p>
      </dgm:t>
    </dgm:pt>
    <dgm:pt modelId="{7B379119-1BCC-4E4C-B002-5F3EE2D35816}" type="parTrans" cxnId="{0FE3102E-4F0C-4BAF-A443-92A13F157202}">
      <dgm:prSet/>
      <dgm:spPr/>
      <dgm:t>
        <a:bodyPr/>
        <a:lstStyle/>
        <a:p>
          <a:endParaRPr lang="en-US"/>
        </a:p>
      </dgm:t>
    </dgm:pt>
    <dgm:pt modelId="{47AA1465-B26B-4A25-962C-DC4D173EE7A5}" type="pres">
      <dgm:prSet presAssocID="{3E09D65C-19F3-4F52-B09C-D02BE884A4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013AA-E743-4CE5-85EB-9E636DF4FD2E}" type="pres">
      <dgm:prSet presAssocID="{6FEFAA6D-E758-4B74-AD45-DAFDC12CE9DA}" presName="parTxOnly" presStyleLbl="node1" presStyleIdx="0" presStyleCnt="5" custLinFactNeighborX="-24532" custLinFactNeighborY="-30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8E4E8-2F90-48AD-9662-118EE3F72D24}" type="pres">
      <dgm:prSet presAssocID="{A81A6362-ADE3-46CC-ADCA-25099884D99B}" presName="parTxOnlySpace" presStyleCnt="0"/>
      <dgm:spPr/>
    </dgm:pt>
    <dgm:pt modelId="{DA711534-2A3D-41D2-958A-851FE5BBB4BC}" type="pres">
      <dgm:prSet presAssocID="{17D5A789-B5D2-4167-8882-1ACE96A0DEB8}" presName="parTxOnly" presStyleLbl="node1" presStyleIdx="1" presStyleCnt="5" custLinFactY="-10711" custLinFactNeighborX="-957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849E7-C712-4090-B9C1-29AAE8272A71}" type="pres">
      <dgm:prSet presAssocID="{80677EA2-6883-4EDF-B362-796F0529A902}" presName="parTxOnlySpace" presStyleCnt="0"/>
      <dgm:spPr/>
    </dgm:pt>
    <dgm:pt modelId="{AFD5D646-E7FF-4898-BDF9-1652374A7961}" type="pres">
      <dgm:prSet presAssocID="{328C96D1-A021-4F57-A44B-BA865DA262B3}" presName="parTxOnly" presStyleLbl="node1" presStyleIdx="2" presStyleCnt="5" custLinFactY="-10711" custLinFactNeighborX="-633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191E4-A10D-406F-A020-B22A7E369AEC}" type="pres">
      <dgm:prSet presAssocID="{FCFA6086-E807-4D29-8FFC-9D1B9A8ECE08}" presName="parTxOnlySpace" presStyleCnt="0"/>
      <dgm:spPr/>
    </dgm:pt>
    <dgm:pt modelId="{6D1EE42D-8557-4FD9-82D4-A2B7F274401B}" type="pres">
      <dgm:prSet presAssocID="{E66B29CF-D55A-45CE-BF2A-FDBACAA16032}" presName="parTxOnly" presStyleLbl="node1" presStyleIdx="3" presStyleCnt="5" custLinFactY="-10711" custLinFactNeighborX="-308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9CAEF-B4E3-4E33-856B-4FD9AA2AE8F7}" type="pres">
      <dgm:prSet presAssocID="{901436ED-9A65-45DD-B2F5-1C6EDBE80E70}" presName="parTxOnlySpace" presStyleCnt="0"/>
      <dgm:spPr/>
    </dgm:pt>
    <dgm:pt modelId="{2AB2EB50-5E2F-4C15-A2E1-36CACB86AB1D}" type="pres">
      <dgm:prSet presAssocID="{E20ECBCA-6F08-41DA-AEA2-78ED34AE1B75}" presName="parTxOnly" presStyleLbl="node1" presStyleIdx="4" presStyleCnt="5" custLinFactY="-10711" custLinFactNeighborX="15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D02507-2F37-46AF-B915-2A684F628D6C}" type="presOf" srcId="{E20ECBCA-6F08-41DA-AEA2-78ED34AE1B75}" destId="{2AB2EB50-5E2F-4C15-A2E1-36CACB86AB1D}" srcOrd="0" destOrd="0" presId="urn:microsoft.com/office/officeart/2005/8/layout/chevron1"/>
    <dgm:cxn modelId="{5F214B8C-C69F-4AC0-9F76-A585B86AEA05}" type="presOf" srcId="{E66B29CF-D55A-45CE-BF2A-FDBACAA16032}" destId="{6D1EE42D-8557-4FD9-82D4-A2B7F274401B}" srcOrd="0" destOrd="0" presId="urn:microsoft.com/office/officeart/2005/8/layout/chevron1"/>
    <dgm:cxn modelId="{1F2223C4-FD4C-43DA-9589-66EB8F793A61}" srcId="{3E09D65C-19F3-4F52-B09C-D02BE884A412}" destId="{E66B29CF-D55A-45CE-BF2A-FDBACAA16032}" srcOrd="3" destOrd="0" parTransId="{53627C25-B758-4854-AD85-88BCF7B0B4F4}" sibTransId="{901436ED-9A65-45DD-B2F5-1C6EDBE80E70}"/>
    <dgm:cxn modelId="{D88778F2-07C0-4EF5-8B1F-8DEB74C9C71C}" srcId="{3E09D65C-19F3-4F52-B09C-D02BE884A412}" destId="{328C96D1-A021-4F57-A44B-BA865DA262B3}" srcOrd="2" destOrd="0" parTransId="{67187D5D-3C5C-45A5-9017-BA4501342EE4}" sibTransId="{FCFA6086-E807-4D29-8FFC-9D1B9A8ECE08}"/>
    <dgm:cxn modelId="{0FE3102E-4F0C-4BAF-A443-92A13F157202}" srcId="{3E09D65C-19F3-4F52-B09C-D02BE884A412}" destId="{6FEFAA6D-E758-4B74-AD45-DAFDC12CE9DA}" srcOrd="0" destOrd="0" parTransId="{7B379119-1BCC-4E4C-B002-5F3EE2D35816}" sibTransId="{A81A6362-ADE3-46CC-ADCA-25099884D99B}"/>
    <dgm:cxn modelId="{E80CEB72-F989-4BDF-B467-FAB5D1F86922}" srcId="{3E09D65C-19F3-4F52-B09C-D02BE884A412}" destId="{17D5A789-B5D2-4167-8882-1ACE96A0DEB8}" srcOrd="1" destOrd="0" parTransId="{8FBEEB00-D8CF-45AE-9DD6-699D4094C99B}" sibTransId="{80677EA2-6883-4EDF-B362-796F0529A902}"/>
    <dgm:cxn modelId="{6B3FF2AC-C0CF-416A-AE60-C2AFC3AA457D}" type="presOf" srcId="{17D5A789-B5D2-4167-8882-1ACE96A0DEB8}" destId="{DA711534-2A3D-41D2-958A-851FE5BBB4BC}" srcOrd="0" destOrd="0" presId="urn:microsoft.com/office/officeart/2005/8/layout/chevron1"/>
    <dgm:cxn modelId="{1A4DC314-A83C-4195-A706-194E1076539E}" type="presOf" srcId="{6FEFAA6D-E758-4B74-AD45-DAFDC12CE9DA}" destId="{E17013AA-E743-4CE5-85EB-9E636DF4FD2E}" srcOrd="0" destOrd="0" presId="urn:microsoft.com/office/officeart/2005/8/layout/chevron1"/>
    <dgm:cxn modelId="{95D7DE23-3FF8-42A0-B34C-EF87E6369FF8}" type="presOf" srcId="{328C96D1-A021-4F57-A44B-BA865DA262B3}" destId="{AFD5D646-E7FF-4898-BDF9-1652374A7961}" srcOrd="0" destOrd="0" presId="urn:microsoft.com/office/officeart/2005/8/layout/chevron1"/>
    <dgm:cxn modelId="{B4CE8DFA-9458-4F64-B335-380FCA32C57D}" srcId="{3E09D65C-19F3-4F52-B09C-D02BE884A412}" destId="{E20ECBCA-6F08-41DA-AEA2-78ED34AE1B75}" srcOrd="4" destOrd="0" parTransId="{6739C225-A3D7-4BEA-AB4B-58C9FB04470A}" sibTransId="{68E92093-1BCD-4496-82D7-190552454725}"/>
    <dgm:cxn modelId="{81A543CC-553C-454D-B95C-39736CEFFEE0}" type="presOf" srcId="{3E09D65C-19F3-4F52-B09C-D02BE884A412}" destId="{47AA1465-B26B-4A25-962C-DC4D173EE7A5}" srcOrd="0" destOrd="0" presId="urn:microsoft.com/office/officeart/2005/8/layout/chevron1"/>
    <dgm:cxn modelId="{64E8B943-4311-44B0-B4A2-46444198438B}" type="presParOf" srcId="{47AA1465-B26B-4A25-962C-DC4D173EE7A5}" destId="{E17013AA-E743-4CE5-85EB-9E636DF4FD2E}" srcOrd="0" destOrd="0" presId="urn:microsoft.com/office/officeart/2005/8/layout/chevron1"/>
    <dgm:cxn modelId="{7FAF30B6-E1FB-4522-9B30-CABD854C8C91}" type="presParOf" srcId="{47AA1465-B26B-4A25-962C-DC4D173EE7A5}" destId="{AA08E4E8-2F90-48AD-9662-118EE3F72D24}" srcOrd="1" destOrd="0" presId="urn:microsoft.com/office/officeart/2005/8/layout/chevron1"/>
    <dgm:cxn modelId="{E9DE4E33-AB19-4966-B163-96D90337DBFD}" type="presParOf" srcId="{47AA1465-B26B-4A25-962C-DC4D173EE7A5}" destId="{DA711534-2A3D-41D2-958A-851FE5BBB4BC}" srcOrd="2" destOrd="0" presId="urn:microsoft.com/office/officeart/2005/8/layout/chevron1"/>
    <dgm:cxn modelId="{3D910927-1FE6-4CF8-AF6F-08ADAB46E53A}" type="presParOf" srcId="{47AA1465-B26B-4A25-962C-DC4D173EE7A5}" destId="{303849E7-C712-4090-B9C1-29AAE8272A71}" srcOrd="3" destOrd="0" presId="urn:microsoft.com/office/officeart/2005/8/layout/chevron1"/>
    <dgm:cxn modelId="{226ADED8-0759-4485-9C74-918938B37936}" type="presParOf" srcId="{47AA1465-B26B-4A25-962C-DC4D173EE7A5}" destId="{AFD5D646-E7FF-4898-BDF9-1652374A7961}" srcOrd="4" destOrd="0" presId="urn:microsoft.com/office/officeart/2005/8/layout/chevron1"/>
    <dgm:cxn modelId="{8F5C19D7-F17A-4615-B924-9E14ABADBC3A}" type="presParOf" srcId="{47AA1465-B26B-4A25-962C-DC4D173EE7A5}" destId="{22D191E4-A10D-406F-A020-B22A7E369AEC}" srcOrd="5" destOrd="0" presId="urn:microsoft.com/office/officeart/2005/8/layout/chevron1"/>
    <dgm:cxn modelId="{917EFD1D-B646-45B1-8E8C-F829BE8707E8}" type="presParOf" srcId="{47AA1465-B26B-4A25-962C-DC4D173EE7A5}" destId="{6D1EE42D-8557-4FD9-82D4-A2B7F274401B}" srcOrd="6" destOrd="0" presId="urn:microsoft.com/office/officeart/2005/8/layout/chevron1"/>
    <dgm:cxn modelId="{043574CB-F3B1-44A7-A5AD-747C5D336495}" type="presParOf" srcId="{47AA1465-B26B-4A25-962C-DC4D173EE7A5}" destId="{22E9CAEF-B4E3-4E33-856B-4FD9AA2AE8F7}" srcOrd="7" destOrd="0" presId="urn:microsoft.com/office/officeart/2005/8/layout/chevron1"/>
    <dgm:cxn modelId="{7358166D-9EC5-4934-B0FE-E0047D7928F4}" type="presParOf" srcId="{47AA1465-B26B-4A25-962C-DC4D173EE7A5}" destId="{2AB2EB50-5E2F-4C15-A2E1-36CACB86AB1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013AA-E743-4CE5-85EB-9E636DF4FD2E}">
      <dsp:nvSpPr>
        <dsp:cNvPr id="0" name=""/>
        <dsp:cNvSpPr/>
      </dsp:nvSpPr>
      <dsp:spPr>
        <a:xfrm>
          <a:off x="0" y="0"/>
          <a:ext cx="1860193" cy="74407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Meet with Town Departments on Facilities-related Proposals</a:t>
          </a:r>
          <a:endParaRPr lang="en-US" sz="1000" b="1" kern="1200" baseline="0" dirty="0"/>
        </a:p>
      </dsp:txBody>
      <dsp:txXfrm>
        <a:off x="372039" y="0"/>
        <a:ext cx="1116116" cy="744077"/>
      </dsp:txXfrm>
    </dsp:sp>
    <dsp:sp modelId="{DA711534-2A3D-41D2-958A-851FE5BBB4BC}">
      <dsp:nvSpPr>
        <dsp:cNvPr id="0" name=""/>
        <dsp:cNvSpPr/>
      </dsp:nvSpPr>
      <dsp:spPr>
        <a:xfrm>
          <a:off x="1658449" y="0"/>
          <a:ext cx="1860193" cy="74407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Recommendations to Town Manager by mid-May-early June </a:t>
          </a:r>
          <a:endParaRPr lang="en-US" sz="1000" b="1" kern="1200" dirty="0"/>
        </a:p>
      </dsp:txBody>
      <dsp:txXfrm>
        <a:off x="2030488" y="0"/>
        <a:ext cx="1116116" cy="744077"/>
      </dsp:txXfrm>
    </dsp:sp>
    <dsp:sp modelId="{AFD5D646-E7FF-4898-BDF9-1652374A7961}">
      <dsp:nvSpPr>
        <dsp:cNvPr id="0" name=""/>
        <dsp:cNvSpPr/>
      </dsp:nvSpPr>
      <dsp:spPr>
        <a:xfrm>
          <a:off x="3338659" y="0"/>
          <a:ext cx="1860193" cy="74407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Recommendations to Town Planner by July 1</a:t>
          </a:r>
          <a:endParaRPr lang="en-US" sz="1000" b="1" kern="1200" dirty="0"/>
        </a:p>
      </dsp:txBody>
      <dsp:txXfrm>
        <a:off x="3710698" y="0"/>
        <a:ext cx="1116116" cy="744077"/>
      </dsp:txXfrm>
    </dsp:sp>
    <dsp:sp modelId="{6D1EE42D-8557-4FD9-82D4-A2B7F274401B}">
      <dsp:nvSpPr>
        <dsp:cNvPr id="0" name=""/>
        <dsp:cNvSpPr/>
      </dsp:nvSpPr>
      <dsp:spPr>
        <a:xfrm>
          <a:off x="5018869" y="0"/>
          <a:ext cx="1860193" cy="74407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Recommendations to Planning Board by August 1 </a:t>
          </a:r>
          <a:endParaRPr lang="en-US" sz="1000" b="1" kern="1200" dirty="0"/>
        </a:p>
      </dsp:txBody>
      <dsp:txXfrm>
        <a:off x="5390908" y="0"/>
        <a:ext cx="1116116" cy="744077"/>
      </dsp:txXfrm>
    </dsp:sp>
    <dsp:sp modelId="{2AB2EB50-5E2F-4C15-A2E1-36CACB86AB1D}">
      <dsp:nvSpPr>
        <dsp:cNvPr id="0" name=""/>
        <dsp:cNvSpPr/>
      </dsp:nvSpPr>
      <dsp:spPr>
        <a:xfrm>
          <a:off x="6699076" y="0"/>
          <a:ext cx="1860193" cy="74407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Recommendations to Budget Recommendations Comm by early-mid- October </a:t>
          </a:r>
          <a:endParaRPr lang="en-US" sz="1000" b="1" kern="1200" dirty="0"/>
        </a:p>
      </dsp:txBody>
      <dsp:txXfrm>
        <a:off x="7071115" y="0"/>
        <a:ext cx="1116116" cy="744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B7EF4-4F9D-4687-8F4C-C8209C275959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704850"/>
            <a:ext cx="46196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F1F83-6225-484B-92B5-1DB08FD83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2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2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3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6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8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3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6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3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4286-FF9F-4DF0-BD57-B02D96A95AC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3E7A-6990-4FDB-84B7-58E4FA7E8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7591803"/>
              </p:ext>
            </p:extLst>
          </p:nvPr>
        </p:nvGraphicFramePr>
        <p:xfrm>
          <a:off x="692019" y="4768731"/>
          <a:ext cx="8561070" cy="867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931007" y="5721112"/>
            <a:ext cx="1860193" cy="755888"/>
            <a:chOff x="6305589" y="0"/>
            <a:chExt cx="1771612" cy="708645"/>
          </a:xfrm>
        </p:grpSpPr>
        <p:sp>
          <p:nvSpPr>
            <p:cNvPr id="4" name="Chevron 3"/>
            <p:cNvSpPr/>
            <p:nvPr/>
          </p:nvSpPr>
          <p:spPr>
            <a:xfrm>
              <a:off x="6305589" y="0"/>
              <a:ext cx="1771612" cy="708645"/>
            </a:xfrm>
            <a:prstGeom prst="chevron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vron 4"/>
            <p:cNvSpPr/>
            <p:nvPr/>
          </p:nvSpPr>
          <p:spPr>
            <a:xfrm>
              <a:off x="6659912" y="0"/>
              <a:ext cx="1062967" cy="708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13335" rIns="13335" bIns="13335" numCol="1" spcCol="1270" anchor="ctr" anchorCtr="0">
              <a:noAutofit/>
            </a:bodyPr>
            <a:lstStyle/>
            <a:p>
              <a:pPr algn="ctr" defTabSz="4698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/>
                <a:t>Recommendations to Select Board </a:t>
              </a:r>
              <a:r>
                <a:rPr lang="en-US" sz="1000" b="1" dirty="0"/>
                <a:t>by </a:t>
              </a:r>
              <a:r>
                <a:rPr lang="en-US" sz="1000" b="1" dirty="0" smtClean="0"/>
                <a:t>mid-late-November</a:t>
              </a:r>
              <a:endParaRPr lang="en-US" sz="1000" b="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457199" y="304800"/>
            <a:ext cx="86105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i="1" dirty="0">
                <a:cs typeface="Arial" panose="020B0604020202020204" pitchFamily="34" charset="0"/>
              </a:rPr>
              <a:t>Exeter Facilities Advisory Committee </a:t>
            </a:r>
            <a:r>
              <a:rPr lang="en-US" sz="2300" b="1" i="1" dirty="0" smtClean="0">
                <a:cs typeface="Arial" panose="020B0604020202020204" pitchFamily="34" charset="0"/>
              </a:rPr>
              <a:t>Goals and Objectives</a:t>
            </a:r>
            <a:endParaRPr lang="en-US" sz="1500" b="1" i="1" dirty="0" smtClean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403" y="4267200"/>
            <a:ext cx="81534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cs typeface="Arial" panose="020B0604020202020204" pitchFamily="34" charset="0"/>
              </a:rPr>
              <a:t>Exeter Facilities Advisory Committee </a:t>
            </a:r>
            <a:r>
              <a:rPr lang="en-US" b="1" i="1" dirty="0" smtClean="0">
                <a:cs typeface="Arial" panose="020B0604020202020204" pitchFamily="34" charset="0"/>
              </a:rPr>
              <a:t>FY 2021 Budget </a:t>
            </a:r>
            <a:r>
              <a:rPr lang="en-US" b="1" i="1" dirty="0">
                <a:cs typeface="Arial" panose="020B0604020202020204" pitchFamily="34" charset="0"/>
              </a:rPr>
              <a:t>Inputs </a:t>
            </a:r>
            <a:r>
              <a:rPr lang="en-US" b="1" i="1" dirty="0" smtClean="0">
                <a:cs typeface="Arial" panose="020B0604020202020204" pitchFamily="34" charset="0"/>
              </a:rPr>
              <a:t>Proposed Timeline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399" y="762000"/>
            <a:ext cx="4114801" cy="322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/>
              <a:t>Goals and Objectives 2019</a:t>
            </a:r>
            <a:endParaRPr lang="en-US" sz="1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b="1" dirty="0" smtClean="0"/>
              <a:t>Perform Facilities Condition Assessment for all Town properties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b="1" dirty="0" smtClean="0"/>
              <a:t>Engage regularly with other relevant Town Boards, Commissions, Committees, and other entities through liaison representatives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b="1" dirty="0" smtClean="0"/>
              <a:t>Identify how best to interface with Select Board, Town Manager, Planning Board, Budget Recommendations Committee, Town Planner, and DPW to enable full participation in the FY 2021 Budget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b="1" dirty="0" smtClean="0"/>
              <a:t>Recruit additional Committee Members (1 voting,</a:t>
            </a:r>
            <a:br>
              <a:rPr lang="en-US" sz="1250" b="1" dirty="0" smtClean="0"/>
            </a:br>
            <a:r>
              <a:rPr lang="en-US" sz="1250" b="1" dirty="0" smtClean="0"/>
              <a:t>2 alt) to broaden workload</a:t>
            </a:r>
          </a:p>
          <a:p>
            <a:endParaRPr lang="en-US" sz="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b="1" dirty="0" smtClean="0"/>
              <a:t>Where possible, become partly involved in the</a:t>
            </a:r>
            <a:br>
              <a:rPr lang="en-US" sz="1250" b="1" dirty="0" smtClean="0"/>
            </a:br>
            <a:r>
              <a:rPr lang="en-US" sz="1250" b="1" dirty="0" smtClean="0"/>
              <a:t>FY 2020 Budget Process</a:t>
            </a:r>
            <a:endParaRPr lang="en-US" sz="125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13649" y="762000"/>
            <a:ext cx="4114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/>
              <a:t>Goals and Objectives 2020</a:t>
            </a:r>
            <a:endParaRPr lang="en-US" sz="1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b="1" dirty="0" smtClean="0"/>
              <a:t>Deliver data-driven Facilities Assessment and Analysis Tool and Process to enable priority-setting among facilities-related projects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3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300" b="1" dirty="0" smtClean="0"/>
              <a:t>Participate fully in FY 2021 Budget Process on facilities-related projects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95915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180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Exeter Facilities Committee Budget Inputs Timeline</dc:title>
  <dc:creator>orvamdogs</dc:creator>
  <cp:lastModifiedBy>Russ Dean</cp:lastModifiedBy>
  <cp:revision>72</cp:revision>
  <cp:lastPrinted>2019-04-30T13:25:18Z</cp:lastPrinted>
  <dcterms:created xsi:type="dcterms:W3CDTF">2019-03-09T15:21:22Z</dcterms:created>
  <dcterms:modified xsi:type="dcterms:W3CDTF">2020-04-28T19:40:24Z</dcterms:modified>
</cp:coreProperties>
</file>