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37" r:id="rId1"/>
  </p:sldMasterIdLst>
  <p:notesMasterIdLst>
    <p:notesMasterId r:id="rId59"/>
  </p:notesMasterIdLst>
  <p:handoutMasterIdLst>
    <p:handoutMasterId r:id="rId60"/>
  </p:handoutMasterIdLst>
  <p:sldIdLst>
    <p:sldId id="276" r:id="rId2"/>
    <p:sldId id="293" r:id="rId3"/>
    <p:sldId id="368" r:id="rId4"/>
    <p:sldId id="310" r:id="rId5"/>
    <p:sldId id="308" r:id="rId6"/>
    <p:sldId id="354" r:id="rId7"/>
    <p:sldId id="291" r:id="rId8"/>
    <p:sldId id="292" r:id="rId9"/>
    <p:sldId id="307" r:id="rId10"/>
    <p:sldId id="309" r:id="rId11"/>
    <p:sldId id="275" r:id="rId12"/>
    <p:sldId id="313" r:id="rId13"/>
    <p:sldId id="311" r:id="rId14"/>
    <p:sldId id="285" r:id="rId15"/>
    <p:sldId id="265" r:id="rId16"/>
    <p:sldId id="326" r:id="rId17"/>
    <p:sldId id="342" r:id="rId18"/>
    <p:sldId id="314" r:id="rId19"/>
    <p:sldId id="286" r:id="rId20"/>
    <p:sldId id="268" r:id="rId21"/>
    <p:sldId id="371" r:id="rId22"/>
    <p:sldId id="287" r:id="rId23"/>
    <p:sldId id="321" r:id="rId24"/>
    <p:sldId id="269" r:id="rId25"/>
    <p:sldId id="325" r:id="rId26"/>
    <p:sldId id="316" r:id="rId27"/>
    <p:sldId id="324" r:id="rId28"/>
    <p:sldId id="359" r:id="rId29"/>
    <p:sldId id="358" r:id="rId30"/>
    <p:sldId id="360" r:id="rId31"/>
    <p:sldId id="327" r:id="rId32"/>
    <p:sldId id="312" r:id="rId33"/>
    <p:sldId id="288" r:id="rId34"/>
    <p:sldId id="315" r:id="rId35"/>
    <p:sldId id="323" r:id="rId36"/>
    <p:sldId id="346" r:id="rId37"/>
    <p:sldId id="318" r:id="rId38"/>
    <p:sldId id="271" r:id="rId39"/>
    <p:sldId id="367" r:id="rId40"/>
    <p:sldId id="272" r:id="rId41"/>
    <p:sldId id="361" r:id="rId42"/>
    <p:sldId id="273" r:id="rId43"/>
    <p:sldId id="344" r:id="rId44"/>
    <p:sldId id="306" r:id="rId45"/>
    <p:sldId id="330" r:id="rId46"/>
    <p:sldId id="331" r:id="rId47"/>
    <p:sldId id="333" r:id="rId48"/>
    <p:sldId id="334" r:id="rId49"/>
    <p:sldId id="335" r:id="rId50"/>
    <p:sldId id="336" r:id="rId51"/>
    <p:sldId id="337" r:id="rId52"/>
    <p:sldId id="338" r:id="rId53"/>
    <p:sldId id="366" r:id="rId54"/>
    <p:sldId id="364" r:id="rId55"/>
    <p:sldId id="289" r:id="rId56"/>
    <p:sldId id="370" r:id="rId57"/>
    <p:sldId id="369" r:id="rId58"/>
  </p:sldIdLst>
  <p:sldSz cx="15544800" cy="100584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4896">
          <p15:clr>
            <a:srgbClr val="A4A3A4"/>
          </p15:clr>
        </p15:guide>
      </p15:sldGuideLst>
    </p:ext>
    <p:ext uri="{2D200454-40CA-4A62-9FC3-DE9A4176ACB9}">
      <p15:notesGuideLst xmlns:p15="http://schemas.microsoft.com/office/powerpoint/2012/main">
        <p15:guide id="1" orient="horz" pos="2911">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835" autoAdjust="0"/>
    <p:restoredTop sz="94757" autoAdjust="0"/>
  </p:normalViewPr>
  <p:slideViewPr>
    <p:cSldViewPr>
      <p:cViewPr varScale="1">
        <p:scale>
          <a:sx n="43" d="100"/>
          <a:sy n="43" d="100"/>
        </p:scale>
        <p:origin x="89" y="363"/>
      </p:cViewPr>
      <p:guideLst>
        <p:guide orient="horz" pos="3168"/>
        <p:guide pos="489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2" d="100"/>
          <a:sy n="52" d="100"/>
        </p:scale>
        <p:origin x="-2874" y="-108"/>
      </p:cViewPr>
      <p:guideLst>
        <p:guide orient="horz" pos="2911"/>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2042"/>
          </a:xfrm>
          <a:prstGeom prst="rect">
            <a:avLst/>
          </a:prstGeom>
        </p:spPr>
        <p:txBody>
          <a:bodyPr vert="horz" lIns="92546" tIns="46273" rIns="92546" bIns="46273" rtlCol="0"/>
          <a:lstStyle>
            <a:lvl1pPr algn="r">
              <a:defRPr sz="1200"/>
            </a:lvl1pPr>
          </a:lstStyle>
          <a:p>
            <a:fld id="{95B91F8E-1BA8-4CDC-A5F8-C548C0A2E986}" type="datetimeFigureOut">
              <a:rPr lang="en-US" smtClean="0"/>
              <a:t>2/8/2019</a:t>
            </a:fld>
            <a:endParaRPr lang="en-US"/>
          </a:p>
        </p:txBody>
      </p:sp>
      <p:sp>
        <p:nvSpPr>
          <p:cNvPr id="4" name="Footer Placeholder 3"/>
          <p:cNvSpPr>
            <a:spLocks noGrp="1"/>
          </p:cNvSpPr>
          <p:nvPr>
            <p:ph type="ftr" sz="quarter" idx="2"/>
          </p:nvPr>
        </p:nvSpPr>
        <p:spPr>
          <a:xfrm>
            <a:off x="0" y="8777192"/>
            <a:ext cx="3013763" cy="462042"/>
          </a:xfrm>
          <a:prstGeom prst="rect">
            <a:avLst/>
          </a:prstGeom>
        </p:spPr>
        <p:txBody>
          <a:bodyPr vert="horz" lIns="92546" tIns="46273" rIns="92546" bIns="46273"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2"/>
            <a:ext cx="3013763" cy="462042"/>
          </a:xfrm>
          <a:prstGeom prst="rect">
            <a:avLst/>
          </a:prstGeom>
        </p:spPr>
        <p:txBody>
          <a:bodyPr vert="horz" lIns="92546" tIns="46273" rIns="92546" bIns="46273" rtlCol="0" anchor="b"/>
          <a:lstStyle>
            <a:lvl1pPr algn="r">
              <a:defRPr sz="1200"/>
            </a:lvl1pPr>
          </a:lstStyle>
          <a:p>
            <a:fld id="{FF4AC04D-AA8D-4D8F-9FBE-AC53C56BD6BE}" type="slidenum">
              <a:rPr lang="en-US" smtClean="0"/>
              <a:t>‹#›</a:t>
            </a:fld>
            <a:endParaRPr lang="en-US"/>
          </a:p>
        </p:txBody>
      </p:sp>
    </p:spTree>
    <p:extLst>
      <p:ext uri="{BB962C8B-B14F-4D97-AF65-F5344CB8AC3E}">
        <p14:creationId xmlns:p14="http://schemas.microsoft.com/office/powerpoint/2010/main" val="1800249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vl1pPr>
          </a:lstStyle>
          <a:p>
            <a:fld id="{9362F319-08AE-48BA-8470-421EDF2F3222}" type="datetimeFigureOut">
              <a:rPr lang="en-US" smtClean="0"/>
              <a:t>2/8/2019</a:t>
            </a:fld>
            <a:endParaRPr lang="en-US"/>
          </a:p>
        </p:txBody>
      </p:sp>
      <p:sp>
        <p:nvSpPr>
          <p:cNvPr id="4" name="Slide Image Placeholder 3"/>
          <p:cNvSpPr>
            <a:spLocks noGrp="1" noRot="1" noChangeAspect="1"/>
          </p:cNvSpPr>
          <p:nvPr>
            <p:ph type="sldImg" idx="2"/>
          </p:nvPr>
        </p:nvSpPr>
        <p:spPr>
          <a:xfrm>
            <a:off x="801688" y="693738"/>
            <a:ext cx="5351462" cy="3463925"/>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389399"/>
            <a:ext cx="5563870" cy="4158377"/>
          </a:xfrm>
          <a:prstGeom prst="rect">
            <a:avLst/>
          </a:prstGeom>
        </p:spPr>
        <p:txBody>
          <a:bodyPr vert="horz" lIns="92546" tIns="46273" rIns="92546" bIns="462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vl1pPr>
          </a:lstStyle>
          <a:p>
            <a:fld id="{5856BCC4-80E2-4996-87A3-4525835DEE57}" type="slidenum">
              <a:rPr lang="en-US" smtClean="0"/>
              <a:t>‹#›</a:t>
            </a:fld>
            <a:endParaRPr lang="en-US"/>
          </a:p>
        </p:txBody>
      </p:sp>
    </p:spTree>
    <p:extLst>
      <p:ext uri="{BB962C8B-B14F-4D97-AF65-F5344CB8AC3E}">
        <p14:creationId xmlns:p14="http://schemas.microsoft.com/office/powerpoint/2010/main" val="1475082203"/>
      </p:ext>
    </p:extLst>
  </p:cSld>
  <p:clrMap bg1="lt1" tx1="dk1" bg2="lt2" tx2="dk2" accent1="accent1" accent2="accent2" accent3="accent3" accent4="accent4" accent5="accent5" accent6="accent6" hlink="hlink" folHlink="folHlink"/>
  <p:notesStyle>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6AFBD9-2E12-42F6-8658-E2789FBE31B2}" type="slidenum">
              <a:rPr lang="en-US" smtClean="0"/>
              <a:pPr/>
              <a:t>1</a:t>
            </a:fld>
            <a:endParaRPr lang="en-US"/>
          </a:p>
        </p:txBody>
      </p:sp>
    </p:spTree>
    <p:extLst>
      <p:ext uri="{BB962C8B-B14F-4D97-AF65-F5344CB8AC3E}">
        <p14:creationId xmlns:p14="http://schemas.microsoft.com/office/powerpoint/2010/main" val="269100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6AFBD9-2E12-42F6-8658-E2789FBE31B2}" type="slidenum">
              <a:rPr lang="en-US" smtClean="0"/>
              <a:pPr/>
              <a:t>57</a:t>
            </a:fld>
            <a:endParaRPr lang="en-US"/>
          </a:p>
        </p:txBody>
      </p:sp>
    </p:spTree>
    <p:extLst>
      <p:ext uri="{BB962C8B-B14F-4D97-AF65-F5344CB8AC3E}">
        <p14:creationId xmlns:p14="http://schemas.microsoft.com/office/powerpoint/2010/main" val="280408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6AFBD9-2E12-42F6-8658-E2789FBE31B2}" type="slidenum">
              <a:rPr lang="en-US" smtClean="0"/>
              <a:pPr/>
              <a:t>7</a:t>
            </a:fld>
            <a:endParaRPr lang="en-US"/>
          </a:p>
        </p:txBody>
      </p:sp>
    </p:spTree>
    <p:extLst>
      <p:ext uri="{BB962C8B-B14F-4D97-AF65-F5344CB8AC3E}">
        <p14:creationId xmlns:p14="http://schemas.microsoft.com/office/powerpoint/2010/main" val="211942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6AFBD9-2E12-42F6-8658-E2789FBE31B2}" type="slidenum">
              <a:rPr lang="en-US" smtClean="0"/>
              <a:pPr/>
              <a:t>8</a:t>
            </a:fld>
            <a:endParaRPr lang="en-US"/>
          </a:p>
        </p:txBody>
      </p:sp>
    </p:spTree>
    <p:extLst>
      <p:ext uri="{BB962C8B-B14F-4D97-AF65-F5344CB8AC3E}">
        <p14:creationId xmlns:p14="http://schemas.microsoft.com/office/powerpoint/2010/main" val="103141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6AFBD9-2E12-42F6-8658-E2789FBE31B2}" type="slidenum">
              <a:rPr lang="en-US" smtClean="0"/>
              <a:pPr/>
              <a:t>14</a:t>
            </a:fld>
            <a:endParaRPr lang="en-US"/>
          </a:p>
        </p:txBody>
      </p:sp>
    </p:spTree>
    <p:extLst>
      <p:ext uri="{BB962C8B-B14F-4D97-AF65-F5344CB8AC3E}">
        <p14:creationId xmlns:p14="http://schemas.microsoft.com/office/powerpoint/2010/main" val="22798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r>
              <a:rPr lang="en-US" dirty="0" smtClean="0"/>
              <a:t>1880’s carriage, wagons livery blacksmithing painting</a:t>
            </a:r>
            <a:endParaRPr lang="en-US" dirty="0"/>
          </a:p>
        </p:txBody>
      </p:sp>
      <p:sp>
        <p:nvSpPr>
          <p:cNvPr id="4" name="Slide Number Placeholder 3"/>
          <p:cNvSpPr>
            <a:spLocks noGrp="1"/>
          </p:cNvSpPr>
          <p:nvPr>
            <p:ph type="sldNum" sz="quarter" idx="10"/>
          </p:nvPr>
        </p:nvSpPr>
        <p:spPr/>
        <p:txBody>
          <a:bodyPr/>
          <a:lstStyle/>
          <a:p>
            <a:fld id="{5B6AFBD9-2E12-42F6-8658-E2789FBE31B2}" type="slidenum">
              <a:rPr lang="en-US" smtClean="0"/>
              <a:pPr/>
              <a:t>19</a:t>
            </a:fld>
            <a:endParaRPr lang="en-US"/>
          </a:p>
        </p:txBody>
      </p:sp>
    </p:spTree>
    <p:extLst>
      <p:ext uri="{BB962C8B-B14F-4D97-AF65-F5344CB8AC3E}">
        <p14:creationId xmlns:p14="http://schemas.microsoft.com/office/powerpoint/2010/main" val="157362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6AFBD9-2E12-42F6-8658-E2789FBE31B2}" type="slidenum">
              <a:rPr lang="en-US" smtClean="0"/>
              <a:pPr/>
              <a:t>22</a:t>
            </a:fld>
            <a:endParaRPr lang="en-US"/>
          </a:p>
        </p:txBody>
      </p:sp>
    </p:spTree>
    <p:extLst>
      <p:ext uri="{BB962C8B-B14F-4D97-AF65-F5344CB8AC3E}">
        <p14:creationId xmlns:p14="http://schemas.microsoft.com/office/powerpoint/2010/main" val="319486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6AFBD9-2E12-42F6-8658-E2789FBE31B2}" type="slidenum">
              <a:rPr lang="en-US" smtClean="0"/>
              <a:pPr/>
              <a:t>33</a:t>
            </a:fld>
            <a:endParaRPr lang="en-US"/>
          </a:p>
        </p:txBody>
      </p:sp>
    </p:spTree>
    <p:extLst>
      <p:ext uri="{BB962C8B-B14F-4D97-AF65-F5344CB8AC3E}">
        <p14:creationId xmlns:p14="http://schemas.microsoft.com/office/powerpoint/2010/main" val="379801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6AFBD9-2E12-42F6-8658-E2789FBE31B2}" type="slidenum">
              <a:rPr lang="en-US" smtClean="0"/>
              <a:pPr/>
              <a:t>44</a:t>
            </a:fld>
            <a:endParaRPr lang="en-US"/>
          </a:p>
        </p:txBody>
      </p:sp>
    </p:spTree>
    <p:extLst>
      <p:ext uri="{BB962C8B-B14F-4D97-AF65-F5344CB8AC3E}">
        <p14:creationId xmlns:p14="http://schemas.microsoft.com/office/powerpoint/2010/main" val="123158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693738"/>
            <a:ext cx="5351462" cy="34639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5B6AFBD9-2E12-42F6-8658-E2789FBE31B2}" type="slidenum">
              <a:rPr lang="en-US" smtClean="0"/>
              <a:pPr/>
              <a:t>55</a:t>
            </a:fld>
            <a:endParaRPr lang="en-US"/>
          </a:p>
        </p:txBody>
      </p:sp>
    </p:spTree>
    <p:extLst>
      <p:ext uri="{BB962C8B-B14F-4D97-AF65-F5344CB8AC3E}">
        <p14:creationId xmlns:p14="http://schemas.microsoft.com/office/powerpoint/2010/main" val="215432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3124631"/>
            <a:ext cx="1321308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2331720" y="5699760"/>
            <a:ext cx="10881360" cy="257048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68F25-55B1-4B34-946F-E6995D77294C}"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360336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68F25-55B1-4B34-946F-E6995D77294C}"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107074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158427" y="591397"/>
            <a:ext cx="5945345"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22387" y="591397"/>
            <a:ext cx="17576960"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68F25-55B1-4B34-946F-E6995D77294C}"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1342593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68F25-55B1-4B34-946F-E6995D77294C}"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182916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6463454"/>
            <a:ext cx="13213080" cy="199771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27932" y="4263181"/>
            <a:ext cx="13213080" cy="2200274"/>
          </a:xfrm>
        </p:spPr>
        <p:txBody>
          <a:bodyPr anchor="b"/>
          <a:lstStyle>
            <a:lvl1pPr marL="0" indent="0">
              <a:buNone/>
              <a:defRPr sz="3200">
                <a:solidFill>
                  <a:schemeClr val="tx1">
                    <a:tint val="75000"/>
                  </a:schemeClr>
                </a:solidFill>
              </a:defRPr>
            </a:lvl1pPr>
            <a:lvl2pPr marL="731520" indent="0">
              <a:buNone/>
              <a:defRPr sz="2900">
                <a:solidFill>
                  <a:schemeClr val="tx1">
                    <a:tint val="75000"/>
                  </a:schemeClr>
                </a:solidFill>
              </a:defRPr>
            </a:lvl2pPr>
            <a:lvl3pPr marL="1463040" indent="0">
              <a:buNone/>
              <a:defRPr sz="2600">
                <a:solidFill>
                  <a:schemeClr val="tx1">
                    <a:tint val="75000"/>
                  </a:schemeClr>
                </a:solidFill>
              </a:defRPr>
            </a:lvl3pPr>
            <a:lvl4pPr marL="2194560" indent="0">
              <a:buNone/>
              <a:defRPr sz="2200">
                <a:solidFill>
                  <a:schemeClr val="tx1">
                    <a:tint val="75000"/>
                  </a:schemeClr>
                </a:solidFill>
              </a:defRPr>
            </a:lvl4pPr>
            <a:lvl5pPr marL="2926080" indent="0">
              <a:buNone/>
              <a:defRPr sz="2200">
                <a:solidFill>
                  <a:schemeClr val="tx1">
                    <a:tint val="75000"/>
                  </a:schemeClr>
                </a:solidFill>
              </a:defRPr>
            </a:lvl5pPr>
            <a:lvl6pPr marL="3657600" indent="0">
              <a:buNone/>
              <a:defRPr sz="2200">
                <a:solidFill>
                  <a:schemeClr val="tx1">
                    <a:tint val="75000"/>
                  </a:schemeClr>
                </a:solidFill>
              </a:defRPr>
            </a:lvl6pPr>
            <a:lvl7pPr marL="4389120" indent="0">
              <a:buNone/>
              <a:defRPr sz="2200">
                <a:solidFill>
                  <a:schemeClr val="tx1">
                    <a:tint val="75000"/>
                  </a:schemeClr>
                </a:solidFill>
              </a:defRPr>
            </a:lvl7pPr>
            <a:lvl8pPr marL="5120640" indent="0">
              <a:buNone/>
              <a:defRPr sz="2200">
                <a:solidFill>
                  <a:schemeClr val="tx1">
                    <a:tint val="75000"/>
                  </a:schemeClr>
                </a:solidFill>
              </a:defRPr>
            </a:lvl8pPr>
            <a:lvl9pPr marL="5852160"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068F25-55B1-4B34-946F-E6995D77294C}"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373660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22397" y="3441277"/>
            <a:ext cx="11761153" cy="9737090"/>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342629" y="3441277"/>
            <a:ext cx="11761153" cy="9737090"/>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068F25-55B1-4B34-946F-E6995D77294C}" type="datetimeFigureOut">
              <a:rPr lang="en-US" smtClean="0"/>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171022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402802"/>
            <a:ext cx="1399032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77240" y="2251499"/>
            <a:ext cx="6868320" cy="938318"/>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n-US" smtClean="0"/>
              <a:t>Click to edit Master text styles</a:t>
            </a:r>
          </a:p>
        </p:txBody>
      </p:sp>
      <p:sp>
        <p:nvSpPr>
          <p:cNvPr id="4" name="Content Placeholder 3"/>
          <p:cNvSpPr>
            <a:spLocks noGrp="1"/>
          </p:cNvSpPr>
          <p:nvPr>
            <p:ph sz="half" idx="2"/>
          </p:nvPr>
        </p:nvSpPr>
        <p:spPr>
          <a:xfrm>
            <a:off x="777240" y="3189817"/>
            <a:ext cx="6868320" cy="579522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896543" y="2251499"/>
            <a:ext cx="6871018" cy="938318"/>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n-US" smtClean="0"/>
              <a:t>Click to edit Master text styles</a:t>
            </a:r>
          </a:p>
        </p:txBody>
      </p:sp>
      <p:sp>
        <p:nvSpPr>
          <p:cNvPr id="6" name="Content Placeholder 5"/>
          <p:cNvSpPr>
            <a:spLocks noGrp="1"/>
          </p:cNvSpPr>
          <p:nvPr>
            <p:ph sz="quarter" idx="4"/>
          </p:nvPr>
        </p:nvSpPr>
        <p:spPr>
          <a:xfrm>
            <a:off x="7896543" y="3189817"/>
            <a:ext cx="6871018" cy="579522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068F25-55B1-4B34-946F-E6995D77294C}" type="datetimeFigureOut">
              <a:rPr lang="en-US" smtClean="0"/>
              <a:t>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91836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068F25-55B1-4B34-946F-E6995D77294C}" type="datetimeFigureOut">
              <a:rPr lang="en-US" smtClean="0"/>
              <a:t>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20987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758BC-6803-4FF4-83D1-EEAE98510C87}" type="datetimeFigureOut">
              <a:rPr lang="en-US" smtClean="0"/>
              <a:pPr/>
              <a:t>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7521BF-B0F3-45B8-9C85-C1026462FB00}" type="slidenum">
              <a:rPr lang="en-US" smtClean="0"/>
              <a:pPr/>
              <a:t>‹#›</a:t>
            </a:fld>
            <a:endParaRPr lang="en-US"/>
          </a:p>
        </p:txBody>
      </p:sp>
    </p:spTree>
    <p:extLst>
      <p:ext uri="{BB962C8B-B14F-4D97-AF65-F5344CB8AC3E}">
        <p14:creationId xmlns:p14="http://schemas.microsoft.com/office/powerpoint/2010/main" val="180613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4" y="400473"/>
            <a:ext cx="5114132" cy="170434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077585" y="400475"/>
            <a:ext cx="8689975" cy="8584566"/>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77244" y="2104815"/>
            <a:ext cx="5114132" cy="6880226"/>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68F25-55B1-4B34-946F-E6995D77294C}" type="datetimeFigureOut">
              <a:rPr lang="en-US" smtClean="0"/>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154277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90" y="7040880"/>
            <a:ext cx="9326880" cy="831216"/>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046890" y="898737"/>
            <a:ext cx="9326880" cy="6035040"/>
          </a:xfrm>
        </p:spPr>
        <p:txBody>
          <a:bodyPr/>
          <a:lstStyle>
            <a:lvl1pPr marL="0" indent="0">
              <a:buNone/>
              <a:defRPr sz="5100"/>
            </a:lvl1pPr>
            <a:lvl2pPr marL="731520" indent="0">
              <a:buNone/>
              <a:defRPr sz="4500"/>
            </a:lvl2pPr>
            <a:lvl3pPr marL="1463040" indent="0">
              <a:buNone/>
              <a:defRPr sz="380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3046890" y="7872096"/>
            <a:ext cx="9326880" cy="1180464"/>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68F25-55B1-4B34-946F-E6995D77294C}" type="datetimeFigureOut">
              <a:rPr lang="en-US" smtClean="0"/>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9A10CB-AC34-4CB8-BB30-29A7A2FA9D60}" type="slidenum">
              <a:rPr lang="en-US" smtClean="0"/>
              <a:t>‹#›</a:t>
            </a:fld>
            <a:endParaRPr lang="en-US"/>
          </a:p>
        </p:txBody>
      </p:sp>
    </p:spTree>
    <p:extLst>
      <p:ext uri="{BB962C8B-B14F-4D97-AF65-F5344CB8AC3E}">
        <p14:creationId xmlns:p14="http://schemas.microsoft.com/office/powerpoint/2010/main" val="29547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7240" y="402802"/>
            <a:ext cx="13990320" cy="1676400"/>
          </a:xfrm>
          <a:prstGeom prst="rect">
            <a:avLst/>
          </a:prstGeom>
        </p:spPr>
        <p:txBody>
          <a:bodyPr vert="horz" lIns="146304" tIns="73152" rIns="146304" bIns="7315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77240" y="2346968"/>
            <a:ext cx="13990320" cy="6638079"/>
          </a:xfrm>
          <a:prstGeom prst="rect">
            <a:avLst/>
          </a:prstGeom>
        </p:spPr>
        <p:txBody>
          <a:bodyPr vert="horz" lIns="146304" tIns="73152" rIns="146304" bIns="731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77240" y="9322655"/>
            <a:ext cx="3627120" cy="535517"/>
          </a:xfrm>
          <a:prstGeom prst="rect">
            <a:avLst/>
          </a:prstGeom>
        </p:spPr>
        <p:txBody>
          <a:bodyPr vert="horz" lIns="146304" tIns="73152" rIns="146304" bIns="73152" rtlCol="0" anchor="ctr"/>
          <a:lstStyle>
            <a:lvl1pPr algn="l">
              <a:defRPr sz="1900">
                <a:solidFill>
                  <a:schemeClr val="tx1">
                    <a:tint val="75000"/>
                  </a:schemeClr>
                </a:solidFill>
              </a:defRPr>
            </a:lvl1pPr>
          </a:lstStyle>
          <a:p>
            <a:fld id="{B2068F25-55B1-4B34-946F-E6995D77294C}" type="datetimeFigureOut">
              <a:rPr lang="en-US" smtClean="0"/>
              <a:t>2/8/2019</a:t>
            </a:fld>
            <a:endParaRPr lang="en-US"/>
          </a:p>
        </p:txBody>
      </p:sp>
      <p:sp>
        <p:nvSpPr>
          <p:cNvPr id="5" name="Footer Placeholder 4"/>
          <p:cNvSpPr>
            <a:spLocks noGrp="1"/>
          </p:cNvSpPr>
          <p:nvPr>
            <p:ph type="ftr" sz="quarter" idx="3"/>
          </p:nvPr>
        </p:nvSpPr>
        <p:spPr>
          <a:xfrm>
            <a:off x="5311140" y="9322655"/>
            <a:ext cx="4922520" cy="535517"/>
          </a:xfrm>
          <a:prstGeom prst="rect">
            <a:avLst/>
          </a:prstGeom>
        </p:spPr>
        <p:txBody>
          <a:bodyPr vert="horz" lIns="146304" tIns="73152" rIns="146304" bIns="73152"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140440" y="9322655"/>
            <a:ext cx="3627120" cy="535517"/>
          </a:xfrm>
          <a:prstGeom prst="rect">
            <a:avLst/>
          </a:prstGeom>
        </p:spPr>
        <p:txBody>
          <a:bodyPr vert="horz" lIns="146304" tIns="73152" rIns="146304" bIns="73152" rtlCol="0" anchor="ctr"/>
          <a:lstStyle>
            <a:lvl1pPr algn="r">
              <a:defRPr sz="1900">
                <a:solidFill>
                  <a:schemeClr val="tx1">
                    <a:tint val="75000"/>
                  </a:schemeClr>
                </a:solidFill>
              </a:defRPr>
            </a:lvl1pPr>
          </a:lstStyle>
          <a:p>
            <a:fld id="{C49A10CB-AC34-4CB8-BB30-29A7A2FA9D60}" type="slidenum">
              <a:rPr lang="en-US" smtClean="0"/>
              <a:t>‹#›</a:t>
            </a:fld>
            <a:endParaRPr lang="en-US"/>
          </a:p>
        </p:txBody>
      </p:sp>
    </p:spTree>
    <p:extLst>
      <p:ext uri="{BB962C8B-B14F-4D97-AF65-F5344CB8AC3E}">
        <p14:creationId xmlns:p14="http://schemas.microsoft.com/office/powerpoint/2010/main" val="851826446"/>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defTabSz="1463040" rtl="0" eaLnBrk="1" latinLnBrk="0" hangingPunct="1">
        <a:spcBef>
          <a:spcPct val="0"/>
        </a:spcBef>
        <a:buNone/>
        <a:defRPr sz="7000" kern="1200">
          <a:solidFill>
            <a:schemeClr val="tx1"/>
          </a:solidFill>
          <a:latin typeface="+mj-lt"/>
          <a:ea typeface="+mj-ea"/>
          <a:cs typeface="+mj-cs"/>
        </a:defRPr>
      </a:lvl1pPr>
    </p:titleStyle>
    <p:bodyStyle>
      <a:lvl1pPr marL="548640" indent="-548640" algn="l" defTabSz="146304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8720" indent="-457200" algn="l" defTabSz="1463040" rtl="0" eaLnBrk="1" latinLnBrk="0" hangingPunct="1">
        <a:spcBef>
          <a:spcPct val="20000"/>
        </a:spcBef>
        <a:buFont typeface="Arial" pitchFamily="34" charset="0"/>
        <a:buChar char="–"/>
        <a:defRPr sz="4500" kern="1200">
          <a:solidFill>
            <a:schemeClr val="tx1"/>
          </a:solidFill>
          <a:latin typeface="+mn-lt"/>
          <a:ea typeface="+mn-ea"/>
          <a:cs typeface="+mn-cs"/>
        </a:defRPr>
      </a:lvl2pPr>
      <a:lvl3pPr marL="1828800" indent="-365760" algn="l" defTabSz="146304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603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gif"/><Relationship Id="rId4" Type="http://schemas.openxmlformats.org/officeDocument/2006/relationships/image" Target="../media/image49.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00" y="1676400"/>
            <a:ext cx="5105400" cy="3818324"/>
          </a:xfrm>
          <a:prstGeom prst="rect">
            <a:avLst/>
          </a:prstGeom>
          <a:effectLst>
            <a:outerShdw blurRad="50800" dist="38100" dir="13500000" algn="br" rotWithShape="0">
              <a:prstClr val="black">
                <a:alpha val="40000"/>
              </a:prstClr>
            </a:outerShdw>
          </a:effectLst>
        </p:spPr>
      </p:pic>
      <p:sp>
        <p:nvSpPr>
          <p:cNvPr id="5" name="TextBox 4"/>
          <p:cNvSpPr txBox="1"/>
          <p:nvPr/>
        </p:nvSpPr>
        <p:spPr>
          <a:xfrm>
            <a:off x="1371600" y="6629400"/>
            <a:ext cx="12801600" cy="1200329"/>
          </a:xfrm>
          <a:prstGeom prst="rect">
            <a:avLst/>
          </a:prstGeom>
          <a:noFill/>
        </p:spPr>
        <p:txBody>
          <a:bodyPr wrap="square" rtlCol="0">
            <a:spAutoFit/>
          </a:bodyPr>
          <a:lstStyle/>
          <a:p>
            <a:pPr algn="ctr"/>
            <a:r>
              <a:rPr lang="en-US" sz="7200" b="1" dirty="0" smtClean="0"/>
              <a:t>A March Through History</a:t>
            </a:r>
            <a:endParaRPr lang="en-US" sz="7200" b="1" dirty="0"/>
          </a:p>
        </p:txBody>
      </p:sp>
    </p:spTree>
    <p:extLst>
      <p:ext uri="{BB962C8B-B14F-4D97-AF65-F5344CB8AC3E}">
        <p14:creationId xmlns:p14="http://schemas.microsoft.com/office/powerpoint/2010/main" val="1909318077"/>
      </p:ext>
    </p:extLst>
  </p:cSld>
  <p:clrMapOvr>
    <a:masterClrMapping/>
  </p:clrMapOvr>
  <mc:AlternateContent xmlns:mc="http://schemas.openxmlformats.org/markup-compatibility/2006" xmlns:p14="http://schemas.microsoft.com/office/powerpoint/2010/main">
    <mc:Choice Requires="p14">
      <p:transition p14:dur="0" advTm="7419"/>
    </mc:Choice>
    <mc:Fallback xmlns="">
      <p:transition advTm="741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4000" contrast="36000"/>
                    </a14:imgEffect>
                  </a14:imgLayer>
                </a14:imgProps>
              </a:ext>
              <a:ext uri="{28A0092B-C50C-407E-A947-70E740481C1C}">
                <a14:useLocalDpi xmlns:a14="http://schemas.microsoft.com/office/drawing/2010/main" val="0"/>
              </a:ext>
            </a:extLst>
          </a:blip>
          <a:stretch>
            <a:fillRect/>
          </a:stretch>
        </p:blipFill>
        <p:spPr>
          <a:xfrm>
            <a:off x="457200" y="457200"/>
            <a:ext cx="11887200" cy="7924800"/>
          </a:xfrm>
          <a:prstGeom prst="rect">
            <a:avLst/>
          </a:prstGeom>
        </p:spPr>
      </p:pic>
      <p:sp>
        <p:nvSpPr>
          <p:cNvPr id="3" name="TextBox 2"/>
          <p:cNvSpPr txBox="1"/>
          <p:nvPr/>
        </p:nvSpPr>
        <p:spPr>
          <a:xfrm>
            <a:off x="12877800" y="457200"/>
            <a:ext cx="2362200" cy="1569660"/>
          </a:xfrm>
          <a:prstGeom prst="rect">
            <a:avLst/>
          </a:prstGeom>
          <a:noFill/>
        </p:spPr>
        <p:txBody>
          <a:bodyPr wrap="square" rtlCol="0">
            <a:spAutoFit/>
          </a:bodyPr>
          <a:lstStyle/>
          <a:p>
            <a:r>
              <a:rPr lang="en-US" sz="2400" b="1" dirty="0" smtClean="0"/>
              <a:t>Sample</a:t>
            </a:r>
          </a:p>
          <a:p>
            <a:endParaRPr lang="en-US" sz="2400" b="1" dirty="0"/>
          </a:p>
          <a:p>
            <a:r>
              <a:rPr lang="en-US" sz="2400" b="1" dirty="0"/>
              <a:t>Schooner on the </a:t>
            </a:r>
            <a:r>
              <a:rPr lang="en-US" sz="2400" b="1" dirty="0" err="1"/>
              <a:t>Squamscott</a:t>
            </a:r>
            <a:endParaRPr lang="en-US" sz="2400" b="1" dirty="0"/>
          </a:p>
        </p:txBody>
      </p:sp>
    </p:spTree>
    <p:extLst>
      <p:ext uri="{BB962C8B-B14F-4D97-AF65-F5344CB8AC3E}">
        <p14:creationId xmlns:p14="http://schemas.microsoft.com/office/powerpoint/2010/main" val="672246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51" r="14204"/>
          <a:stretch/>
        </p:blipFill>
        <p:spPr>
          <a:xfrm>
            <a:off x="424180" y="539930"/>
            <a:ext cx="12617631" cy="9373165"/>
          </a:xfrm>
          <a:prstGeom prst="rect">
            <a:avLst/>
          </a:prstGeom>
        </p:spPr>
      </p:pic>
      <p:sp>
        <p:nvSpPr>
          <p:cNvPr id="4" name="TextBox 3"/>
          <p:cNvSpPr txBox="1"/>
          <p:nvPr/>
        </p:nvSpPr>
        <p:spPr>
          <a:xfrm>
            <a:off x="1295400" y="1420743"/>
            <a:ext cx="1223412" cy="707886"/>
          </a:xfrm>
          <a:prstGeom prst="rect">
            <a:avLst/>
          </a:prstGeom>
          <a:noFill/>
        </p:spPr>
        <p:txBody>
          <a:bodyPr wrap="none" rtlCol="0">
            <a:spAutoFit/>
          </a:bodyPr>
          <a:lstStyle/>
          <a:p>
            <a:r>
              <a:rPr lang="en-US" sz="4000" b="1" dirty="0" smtClean="0"/>
              <a:t>1802</a:t>
            </a:r>
            <a:endParaRPr lang="en-US" sz="4000" b="1" dirty="0"/>
          </a:p>
        </p:txBody>
      </p:sp>
      <p:sp>
        <p:nvSpPr>
          <p:cNvPr id="6" name="TextBox 5"/>
          <p:cNvSpPr txBox="1"/>
          <p:nvPr/>
        </p:nvSpPr>
        <p:spPr>
          <a:xfrm>
            <a:off x="1295400" y="1420743"/>
            <a:ext cx="1223412" cy="707886"/>
          </a:xfrm>
          <a:prstGeom prst="rect">
            <a:avLst/>
          </a:prstGeom>
          <a:noFill/>
        </p:spPr>
        <p:txBody>
          <a:bodyPr wrap="none" rtlCol="0">
            <a:spAutoFit/>
          </a:bodyPr>
          <a:lstStyle/>
          <a:p>
            <a:r>
              <a:rPr lang="en-US" sz="4000" b="1" dirty="0" smtClean="0"/>
              <a:t>1802</a:t>
            </a:r>
            <a:endParaRPr lang="en-US" sz="4000" b="1" dirty="0"/>
          </a:p>
        </p:txBody>
      </p:sp>
      <p:sp>
        <p:nvSpPr>
          <p:cNvPr id="3" name="TextBox 2"/>
          <p:cNvSpPr txBox="1"/>
          <p:nvPr/>
        </p:nvSpPr>
        <p:spPr>
          <a:xfrm>
            <a:off x="13335000" y="509450"/>
            <a:ext cx="1828800" cy="10064294"/>
          </a:xfrm>
          <a:prstGeom prst="rect">
            <a:avLst/>
          </a:prstGeom>
          <a:noFill/>
        </p:spPr>
        <p:txBody>
          <a:bodyPr wrap="square" rtlCol="0">
            <a:spAutoFit/>
          </a:bodyPr>
          <a:lstStyle/>
          <a:p>
            <a:r>
              <a:rPr lang="en-US" sz="2000" b="1" dirty="0"/>
              <a:t>Population 1,722</a:t>
            </a:r>
          </a:p>
          <a:p>
            <a:endParaRPr lang="en-US" sz="2000" b="1" dirty="0" smtClean="0"/>
          </a:p>
          <a:p>
            <a:r>
              <a:rPr lang="en-US" sz="2000" b="1" dirty="0" smtClean="0"/>
              <a:t>1776-1830 </a:t>
            </a:r>
          </a:p>
          <a:p>
            <a:r>
              <a:rPr lang="en-US" sz="2000" b="1" dirty="0" smtClean="0"/>
              <a:t>gun  powder </a:t>
            </a:r>
          </a:p>
          <a:p>
            <a:r>
              <a:rPr lang="en-US" sz="2000" b="1" dirty="0" smtClean="0"/>
              <a:t>nails</a:t>
            </a:r>
          </a:p>
          <a:p>
            <a:r>
              <a:rPr lang="en-US" sz="2000" b="1" dirty="0" smtClean="0"/>
              <a:t>pottery sailcloth tanneries </a:t>
            </a:r>
            <a:r>
              <a:rPr lang="en-US" sz="2000" b="1" dirty="0" err="1" smtClean="0"/>
              <a:t>saddlery</a:t>
            </a:r>
            <a:r>
              <a:rPr lang="en-US" sz="2000" b="1" dirty="0" smtClean="0"/>
              <a:t> carriages</a:t>
            </a:r>
          </a:p>
          <a:p>
            <a:r>
              <a:rPr lang="en-US" sz="2000" b="1" dirty="0" smtClean="0"/>
              <a:t>hats</a:t>
            </a:r>
          </a:p>
          <a:p>
            <a:r>
              <a:rPr lang="en-US" sz="2000" b="1" dirty="0"/>
              <a:t>b</a:t>
            </a:r>
            <a:r>
              <a:rPr lang="en-US" sz="2000" b="1" dirty="0" smtClean="0"/>
              <a:t>oxes</a:t>
            </a:r>
          </a:p>
          <a:p>
            <a:r>
              <a:rPr lang="en-US" sz="2000" b="1" dirty="0" smtClean="0"/>
              <a:t>brickyards brass </a:t>
            </a:r>
            <a:r>
              <a:rPr lang="en-US" sz="2000" b="1" dirty="0"/>
              <a:t>w</a:t>
            </a:r>
            <a:r>
              <a:rPr lang="en-US" sz="2000" b="1" dirty="0" smtClean="0"/>
              <a:t>orks </a:t>
            </a:r>
            <a:r>
              <a:rPr lang="en-US" sz="2000" b="1" dirty="0"/>
              <a:t>m</a:t>
            </a:r>
            <a:r>
              <a:rPr lang="en-US" sz="2000" b="1" dirty="0" smtClean="0"/>
              <a:t>achine </a:t>
            </a:r>
            <a:r>
              <a:rPr lang="en-US" sz="2000" b="1" dirty="0"/>
              <a:t>w</a:t>
            </a:r>
            <a:r>
              <a:rPr lang="en-US" sz="2000" b="1" dirty="0" smtClean="0"/>
              <a:t>orks</a:t>
            </a:r>
          </a:p>
          <a:p>
            <a:r>
              <a:rPr lang="en-US" sz="2000" b="1" dirty="0" smtClean="0"/>
              <a:t>Boots</a:t>
            </a:r>
          </a:p>
          <a:p>
            <a:r>
              <a:rPr lang="en-US" sz="2000" b="1" dirty="0" smtClean="0"/>
              <a:t>shoes </a:t>
            </a:r>
          </a:p>
          <a:p>
            <a:r>
              <a:rPr lang="en-US" sz="2000" b="1" dirty="0" smtClean="0"/>
              <a:t>cotton cloth</a:t>
            </a:r>
          </a:p>
          <a:p>
            <a:endParaRPr lang="en-US" sz="2400" b="1" dirty="0"/>
          </a:p>
          <a:p>
            <a:r>
              <a:rPr lang="en-US" sz="2000" b="1" dirty="0" smtClean="0"/>
              <a:t>1801 a private enterprise bringing </a:t>
            </a:r>
            <a:r>
              <a:rPr lang="en-US" sz="2000" b="1" dirty="0"/>
              <a:t>spring water in underground wooden pipes to some </a:t>
            </a:r>
            <a:r>
              <a:rPr lang="en-US" sz="2000" b="1" dirty="0" smtClean="0"/>
              <a:t>houses</a:t>
            </a:r>
          </a:p>
          <a:p>
            <a:endParaRPr lang="en-US" sz="2000" b="1" dirty="0" smtClean="0"/>
          </a:p>
          <a:p>
            <a:r>
              <a:rPr lang="en-US" sz="2000" b="1" dirty="0" smtClean="0"/>
              <a:t>1823 - police force </a:t>
            </a:r>
          </a:p>
          <a:p>
            <a:endParaRPr lang="en-US" sz="2400" b="1" dirty="0" smtClean="0"/>
          </a:p>
        </p:txBody>
      </p:sp>
    </p:spTree>
    <p:extLst>
      <p:ext uri="{BB962C8B-B14F-4D97-AF65-F5344CB8AC3E}">
        <p14:creationId xmlns:p14="http://schemas.microsoft.com/office/powerpoint/2010/main" val="300178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 contrast="36000"/>
                    </a14:imgEffect>
                  </a14:imgLayer>
                </a14:imgProps>
              </a:ext>
              <a:ext uri="{28A0092B-C50C-407E-A947-70E740481C1C}">
                <a14:useLocalDpi xmlns:a14="http://schemas.microsoft.com/office/drawing/2010/main" val="0"/>
              </a:ext>
            </a:extLst>
          </a:blip>
          <a:stretch>
            <a:fillRect/>
          </a:stretch>
        </p:blipFill>
        <p:spPr>
          <a:xfrm>
            <a:off x="381000" y="457200"/>
            <a:ext cx="10287000" cy="8493020"/>
          </a:xfrm>
          <a:prstGeom prst="rect">
            <a:avLst/>
          </a:prstGeom>
        </p:spPr>
      </p:pic>
      <p:sp>
        <p:nvSpPr>
          <p:cNvPr id="3" name="TextBox 2"/>
          <p:cNvSpPr txBox="1"/>
          <p:nvPr/>
        </p:nvSpPr>
        <p:spPr>
          <a:xfrm>
            <a:off x="12344400" y="457200"/>
            <a:ext cx="3048000" cy="9325630"/>
          </a:xfrm>
          <a:prstGeom prst="rect">
            <a:avLst/>
          </a:prstGeom>
          <a:noFill/>
        </p:spPr>
        <p:txBody>
          <a:bodyPr wrap="square" rtlCol="0">
            <a:spAutoFit/>
          </a:bodyPr>
          <a:lstStyle/>
          <a:p>
            <a:r>
              <a:rPr lang="en-US" sz="2400" b="1" dirty="0" smtClean="0"/>
              <a:t>1830</a:t>
            </a:r>
          </a:p>
          <a:p>
            <a:endParaRPr lang="en-US" sz="2400" b="1" dirty="0"/>
          </a:p>
          <a:p>
            <a:r>
              <a:rPr lang="en-US" sz="2400" b="1" dirty="0"/>
              <a:t>Population 2,795</a:t>
            </a:r>
          </a:p>
          <a:p>
            <a:endParaRPr lang="en-US" sz="2400" b="1" dirty="0" smtClean="0"/>
          </a:p>
          <a:p>
            <a:r>
              <a:rPr lang="en-US" sz="2400" b="1" dirty="0" smtClean="0"/>
              <a:t>Exeter Manufacturing Company water powered textile factory</a:t>
            </a:r>
          </a:p>
          <a:p>
            <a:endParaRPr lang="en-US" sz="2400" b="1" dirty="0"/>
          </a:p>
          <a:p>
            <a:r>
              <a:rPr lang="en-US" sz="2400" b="1" dirty="0" smtClean="0"/>
              <a:t>Supporting industries:</a:t>
            </a:r>
          </a:p>
          <a:p>
            <a:r>
              <a:rPr lang="en-US" sz="2400" b="1" dirty="0"/>
              <a:t>m</a:t>
            </a:r>
            <a:r>
              <a:rPr lang="en-US" sz="2400" b="1" dirty="0" smtClean="0"/>
              <a:t>achine manufacturing, starch, </a:t>
            </a:r>
            <a:r>
              <a:rPr lang="en-US" sz="2400" b="1" dirty="0" err="1" smtClean="0"/>
              <a:t>fulling</a:t>
            </a:r>
            <a:endParaRPr lang="en-US" sz="2400" b="1" dirty="0" smtClean="0"/>
          </a:p>
          <a:p>
            <a:endParaRPr lang="en-US" sz="2400" b="1" dirty="0"/>
          </a:p>
          <a:p>
            <a:r>
              <a:rPr lang="en-US" sz="2400" b="1" dirty="0" smtClean="0"/>
              <a:t>1831 - Printing and publishing – first </a:t>
            </a:r>
            <a:r>
              <a:rPr lang="en-US" sz="2400" b="1" dirty="0"/>
              <a:t>E</a:t>
            </a:r>
            <a:r>
              <a:rPr lang="en-US" sz="2400" b="1" dirty="0" smtClean="0"/>
              <a:t>xeter News-Letter</a:t>
            </a:r>
          </a:p>
          <a:p>
            <a:endParaRPr lang="en-US" sz="2400" b="1" dirty="0"/>
          </a:p>
          <a:p>
            <a:r>
              <a:rPr lang="en-US" sz="2400" b="1" dirty="0" smtClean="0"/>
              <a:t>1839 - Last boat launch</a:t>
            </a:r>
          </a:p>
          <a:p>
            <a:endParaRPr lang="en-US" sz="2400" b="1" dirty="0" smtClean="0"/>
          </a:p>
          <a:p>
            <a:r>
              <a:rPr lang="en-US" sz="2400" b="1" dirty="0" smtClean="0"/>
              <a:t>1840 – </a:t>
            </a:r>
            <a:r>
              <a:rPr lang="en-US" sz="2400" b="1" dirty="0"/>
              <a:t>P</a:t>
            </a:r>
            <a:r>
              <a:rPr lang="en-US" sz="2400" b="1" dirty="0" smtClean="0"/>
              <a:t>owder </a:t>
            </a:r>
            <a:r>
              <a:rPr lang="en-US" sz="2400" b="1" dirty="0"/>
              <a:t>m</a:t>
            </a:r>
            <a:r>
              <a:rPr lang="en-US" sz="2400" b="1" dirty="0" smtClean="0"/>
              <a:t>ill explosion</a:t>
            </a:r>
          </a:p>
          <a:p>
            <a:endParaRPr lang="en-US" sz="2400" b="1" dirty="0"/>
          </a:p>
          <a:p>
            <a:endParaRPr lang="en-US" sz="2400" b="1" dirty="0" smtClean="0"/>
          </a:p>
        </p:txBody>
      </p:sp>
    </p:spTree>
    <p:extLst>
      <p:ext uri="{BB962C8B-B14F-4D97-AF65-F5344CB8AC3E}">
        <p14:creationId xmlns:p14="http://schemas.microsoft.com/office/powerpoint/2010/main" val="719551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 contrast="44000"/>
                    </a14:imgEffect>
                  </a14:imgLayer>
                </a14:imgProps>
              </a:ext>
              <a:ext uri="{28A0092B-C50C-407E-A947-70E740481C1C}">
                <a14:useLocalDpi xmlns:a14="http://schemas.microsoft.com/office/drawing/2010/main" val="0"/>
              </a:ext>
            </a:extLst>
          </a:blip>
          <a:stretch>
            <a:fillRect/>
          </a:stretch>
        </p:blipFill>
        <p:spPr>
          <a:xfrm>
            <a:off x="381000" y="418011"/>
            <a:ext cx="12930431" cy="7963989"/>
          </a:xfrm>
          <a:prstGeom prst="rect">
            <a:avLst/>
          </a:prstGeom>
        </p:spPr>
      </p:pic>
      <p:sp>
        <p:nvSpPr>
          <p:cNvPr id="4" name="TextBox 3"/>
          <p:cNvSpPr txBox="1"/>
          <p:nvPr/>
        </p:nvSpPr>
        <p:spPr>
          <a:xfrm>
            <a:off x="13258800" y="457200"/>
            <a:ext cx="2133600" cy="8956298"/>
          </a:xfrm>
          <a:prstGeom prst="rect">
            <a:avLst/>
          </a:prstGeom>
          <a:noFill/>
        </p:spPr>
        <p:txBody>
          <a:bodyPr wrap="square" rtlCol="0">
            <a:spAutoFit/>
          </a:bodyPr>
          <a:lstStyle/>
          <a:p>
            <a:r>
              <a:rPr lang="en-US" sz="2400" b="1" dirty="0" smtClean="0"/>
              <a:t>1841 </a:t>
            </a:r>
          </a:p>
          <a:p>
            <a:r>
              <a:rPr lang="en-US" sz="2400" b="1" dirty="0" smtClean="0"/>
              <a:t>Boston and Maine railroad comes to Exeter</a:t>
            </a:r>
          </a:p>
          <a:p>
            <a:r>
              <a:rPr lang="en-US" sz="2400" b="1" dirty="0" smtClean="0"/>
              <a:t>Opens west side to development </a:t>
            </a:r>
          </a:p>
          <a:p>
            <a:endParaRPr lang="en-US" sz="2400" b="1" dirty="0"/>
          </a:p>
          <a:p>
            <a:r>
              <a:rPr lang="en-US" sz="2400" b="1" dirty="0" smtClean="0"/>
              <a:t>Direct connection to Boston for both passenger and commercial trains</a:t>
            </a:r>
          </a:p>
          <a:p>
            <a:endParaRPr lang="en-US" sz="2400" b="1" dirty="0"/>
          </a:p>
          <a:p>
            <a:r>
              <a:rPr lang="en-US" sz="2400" b="1" dirty="0" smtClean="0"/>
              <a:t>Dense growth on east end with carriage, wagon making</a:t>
            </a:r>
          </a:p>
          <a:p>
            <a:endParaRPr lang="en-US" sz="2400" b="1" dirty="0"/>
          </a:p>
          <a:p>
            <a:r>
              <a:rPr lang="en-US" sz="2400" b="1" dirty="0" smtClean="0"/>
              <a:t>Work force housing</a:t>
            </a:r>
          </a:p>
        </p:txBody>
      </p:sp>
      <p:sp>
        <p:nvSpPr>
          <p:cNvPr id="5" name="TextBox 4"/>
          <p:cNvSpPr txBox="1"/>
          <p:nvPr/>
        </p:nvSpPr>
        <p:spPr>
          <a:xfrm>
            <a:off x="354419" y="8382000"/>
            <a:ext cx="13868400" cy="1200329"/>
          </a:xfrm>
          <a:prstGeom prst="rect">
            <a:avLst/>
          </a:prstGeom>
          <a:noFill/>
        </p:spPr>
        <p:txBody>
          <a:bodyPr wrap="square" rtlCol="0">
            <a:spAutoFit/>
          </a:bodyPr>
          <a:lstStyle/>
          <a:p>
            <a:r>
              <a:rPr lang="en-US" b="1" dirty="0"/>
              <a:t>1</a:t>
            </a:r>
            <a:r>
              <a:rPr lang="en-US" b="1" baseline="30000" dirty="0"/>
              <a:t>st</a:t>
            </a:r>
            <a:r>
              <a:rPr lang="en-US" b="1" dirty="0"/>
              <a:t> station at Front </a:t>
            </a:r>
            <a:r>
              <a:rPr lang="en-US" b="1" dirty="0" smtClean="0"/>
              <a:t>Street spanned </a:t>
            </a:r>
            <a:r>
              <a:rPr lang="en-US" b="1" dirty="0"/>
              <a:t>the tracks. </a:t>
            </a:r>
          </a:p>
          <a:p>
            <a:r>
              <a:rPr lang="en-US" b="1" dirty="0"/>
              <a:t>½ of the building still exists on Arbor </a:t>
            </a:r>
            <a:r>
              <a:rPr lang="en-US" b="1" dirty="0" smtClean="0"/>
              <a:t>Street</a:t>
            </a:r>
            <a:endParaRPr lang="en-US" b="1" dirty="0"/>
          </a:p>
          <a:p>
            <a:r>
              <a:rPr lang="en-US" b="1" dirty="0"/>
              <a:t>2</a:t>
            </a:r>
            <a:r>
              <a:rPr lang="en-US" b="1" baseline="30000" dirty="0"/>
              <a:t>nd</a:t>
            </a:r>
            <a:r>
              <a:rPr lang="en-US" b="1" dirty="0"/>
              <a:t> on Lincoln Street. Burned during renovations. </a:t>
            </a:r>
          </a:p>
          <a:p>
            <a:r>
              <a:rPr lang="en-US" b="1" dirty="0" smtClean="0"/>
              <a:t>3</a:t>
            </a:r>
            <a:r>
              <a:rPr lang="en-US" b="1" baseline="30000" dirty="0" smtClean="0"/>
              <a:t>rd</a:t>
            </a:r>
            <a:r>
              <a:rPr lang="en-US" b="1" dirty="0" smtClean="0"/>
              <a:t> </a:t>
            </a:r>
            <a:r>
              <a:rPr lang="en-US" b="1" dirty="0"/>
              <a:t>of Exeter’s three rail stations.</a:t>
            </a:r>
          </a:p>
        </p:txBody>
      </p:sp>
    </p:spTree>
    <p:extLst>
      <p:ext uri="{BB962C8B-B14F-4D97-AF65-F5344CB8AC3E}">
        <p14:creationId xmlns:p14="http://schemas.microsoft.com/office/powerpoint/2010/main" val="29912056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916766"/>
            <a:ext cx="1684020" cy="424732"/>
          </a:xfrm>
          <a:prstGeom prst="rect">
            <a:avLst/>
          </a:prstGeom>
          <a:noFill/>
        </p:spPr>
        <p:txBody>
          <a:bodyPr wrap="square" lIns="146304" tIns="73152" rIns="146304" bIns="73152" rtlCol="0">
            <a:spAutoFit/>
          </a:bodyPr>
          <a:lstStyle/>
          <a:p>
            <a:r>
              <a:rPr lang="en-US" dirty="0" smtClean="0"/>
              <a:t>1845</a:t>
            </a:r>
          </a:p>
        </p:txBody>
      </p:sp>
      <p:pic>
        <p:nvPicPr>
          <p:cNvPr id="3" name="Picture 2" descr="jp2.jpg"/>
          <p:cNvPicPr>
            <a:picLocks noChangeAspect="1"/>
          </p:cNvPicPr>
          <p:nvPr/>
        </p:nvPicPr>
        <p:blipFill rotWithShape="1">
          <a:blip r:embed="rId3" cstate="print"/>
          <a:srcRect l="11441" t="2242" r="11824" b="1890"/>
          <a:stretch/>
        </p:blipFill>
        <p:spPr>
          <a:xfrm rot="16200000">
            <a:off x="2037787" y="-1257300"/>
            <a:ext cx="9259426" cy="12573000"/>
          </a:xfrm>
          <a:prstGeom prst="rect">
            <a:avLst/>
          </a:prstGeom>
        </p:spPr>
      </p:pic>
      <p:sp>
        <p:nvSpPr>
          <p:cNvPr id="4" name="TextBox 3"/>
          <p:cNvSpPr txBox="1"/>
          <p:nvPr/>
        </p:nvSpPr>
        <p:spPr>
          <a:xfrm>
            <a:off x="1330234" y="1341498"/>
            <a:ext cx="1223412" cy="707886"/>
          </a:xfrm>
          <a:prstGeom prst="rect">
            <a:avLst/>
          </a:prstGeom>
          <a:noFill/>
        </p:spPr>
        <p:txBody>
          <a:bodyPr wrap="none" rtlCol="0">
            <a:spAutoFit/>
          </a:bodyPr>
          <a:lstStyle/>
          <a:p>
            <a:r>
              <a:rPr lang="en-US" sz="4000" b="1" dirty="0" smtClean="0"/>
              <a:t>1845</a:t>
            </a:r>
          </a:p>
        </p:txBody>
      </p:sp>
      <p:sp>
        <p:nvSpPr>
          <p:cNvPr id="5" name="TextBox 4"/>
          <p:cNvSpPr txBox="1"/>
          <p:nvPr/>
        </p:nvSpPr>
        <p:spPr>
          <a:xfrm>
            <a:off x="13390880" y="431338"/>
            <a:ext cx="1676400" cy="3416320"/>
          </a:xfrm>
          <a:prstGeom prst="rect">
            <a:avLst/>
          </a:prstGeom>
          <a:noFill/>
        </p:spPr>
        <p:txBody>
          <a:bodyPr wrap="square" rtlCol="0">
            <a:spAutoFit/>
          </a:bodyPr>
          <a:lstStyle/>
          <a:p>
            <a:r>
              <a:rPr lang="en-US" sz="2400" b="1" dirty="0"/>
              <a:t>Wagon and carriage making with supporting machining, </a:t>
            </a:r>
            <a:r>
              <a:rPr lang="en-US" sz="2400" b="1" dirty="0" err="1"/>
              <a:t>smithing</a:t>
            </a:r>
            <a:r>
              <a:rPr lang="en-US" sz="2400" b="1" dirty="0"/>
              <a:t>, </a:t>
            </a:r>
            <a:r>
              <a:rPr lang="en-US" sz="2400" b="1" dirty="0" smtClean="0"/>
              <a:t>painting,</a:t>
            </a:r>
          </a:p>
          <a:p>
            <a:r>
              <a:rPr lang="en-US" sz="2400" b="1" dirty="0" smtClean="0"/>
              <a:t>tanning</a:t>
            </a:r>
            <a:endParaRPr lang="en-US" sz="2400" b="1" dirty="0"/>
          </a:p>
        </p:txBody>
      </p:sp>
    </p:spTree>
    <p:extLst>
      <p:ext uri="{BB962C8B-B14F-4D97-AF65-F5344CB8AC3E}">
        <p14:creationId xmlns:p14="http://schemas.microsoft.com/office/powerpoint/2010/main" val="35197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rchleigh Partners\Documents\General Business\Heritage Commission\Exeter 1845.PNG"/>
          <p:cNvPicPr>
            <a:picLocks noChangeAspect="1" noChangeArrowheads="1"/>
          </p:cNvPicPr>
          <p:nvPr/>
        </p:nvPicPr>
        <p:blipFill rotWithShape="1">
          <a:blip r:embed="rId2">
            <a:extLst>
              <a:ext uri="{28A0092B-C50C-407E-A947-70E740481C1C}">
                <a14:useLocalDpi xmlns:a14="http://schemas.microsoft.com/office/drawing/2010/main" val="0"/>
              </a:ext>
            </a:extLst>
          </a:blip>
          <a:srcRect r="14316"/>
          <a:stretch/>
        </p:blipFill>
        <p:spPr bwMode="auto">
          <a:xfrm>
            <a:off x="381000" y="381000"/>
            <a:ext cx="12655731" cy="952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1420743"/>
            <a:ext cx="1223412" cy="707886"/>
          </a:xfrm>
          <a:prstGeom prst="rect">
            <a:avLst/>
          </a:prstGeom>
          <a:noFill/>
        </p:spPr>
        <p:txBody>
          <a:bodyPr wrap="none" rtlCol="0">
            <a:spAutoFit/>
          </a:bodyPr>
          <a:lstStyle/>
          <a:p>
            <a:r>
              <a:rPr lang="en-US" sz="4000" b="1" dirty="0" smtClean="0"/>
              <a:t>1845</a:t>
            </a:r>
            <a:endParaRPr lang="en-US" sz="4000" b="1" dirty="0"/>
          </a:p>
        </p:txBody>
      </p:sp>
      <p:sp>
        <p:nvSpPr>
          <p:cNvPr id="2" name="TextBox 1"/>
          <p:cNvSpPr txBox="1"/>
          <p:nvPr/>
        </p:nvSpPr>
        <p:spPr>
          <a:xfrm>
            <a:off x="13258800" y="381000"/>
            <a:ext cx="1905000" cy="1938992"/>
          </a:xfrm>
          <a:prstGeom prst="rect">
            <a:avLst/>
          </a:prstGeom>
          <a:noFill/>
        </p:spPr>
        <p:txBody>
          <a:bodyPr wrap="square" rtlCol="0">
            <a:spAutoFit/>
          </a:bodyPr>
          <a:lstStyle/>
          <a:p>
            <a:r>
              <a:rPr lang="en-US" sz="2400" b="1" dirty="0" smtClean="0"/>
              <a:t>1845</a:t>
            </a:r>
          </a:p>
          <a:p>
            <a:r>
              <a:rPr lang="en-US" sz="2400" b="1" dirty="0" smtClean="0"/>
              <a:t>Population 3,329</a:t>
            </a:r>
          </a:p>
          <a:p>
            <a:endParaRPr lang="en-US" sz="2400" b="1" dirty="0"/>
          </a:p>
          <a:p>
            <a:endParaRPr lang="en-US" sz="2400" b="1" dirty="0" smtClean="0"/>
          </a:p>
        </p:txBody>
      </p:sp>
    </p:spTree>
    <p:extLst>
      <p:ext uri="{BB962C8B-B14F-4D97-AF65-F5344CB8AC3E}">
        <p14:creationId xmlns:p14="http://schemas.microsoft.com/office/powerpoint/2010/main" val="273037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302" b="7075"/>
          <a:stretch/>
        </p:blipFill>
        <p:spPr>
          <a:xfrm>
            <a:off x="7772400" y="5151475"/>
            <a:ext cx="7213600" cy="4524154"/>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3000" contrast="25000"/>
                    </a14:imgEffect>
                  </a14:imgLayer>
                </a14:imgProps>
              </a:ext>
              <a:ext uri="{28A0092B-C50C-407E-A947-70E740481C1C}">
                <a14:useLocalDpi xmlns:a14="http://schemas.microsoft.com/office/drawing/2010/main" val="0"/>
              </a:ext>
            </a:extLst>
          </a:blip>
          <a:stretch>
            <a:fillRect/>
          </a:stretch>
        </p:blipFill>
        <p:spPr>
          <a:xfrm>
            <a:off x="533400" y="457200"/>
            <a:ext cx="9942222" cy="5791201"/>
          </a:xfrm>
          <a:prstGeom prst="rect">
            <a:avLst/>
          </a:prstGeom>
        </p:spPr>
      </p:pic>
      <p:sp>
        <p:nvSpPr>
          <p:cNvPr id="4" name="TextBox 3"/>
          <p:cNvSpPr txBox="1"/>
          <p:nvPr/>
        </p:nvSpPr>
        <p:spPr>
          <a:xfrm>
            <a:off x="12877800" y="457200"/>
            <a:ext cx="2362200" cy="4893647"/>
          </a:xfrm>
          <a:prstGeom prst="rect">
            <a:avLst/>
          </a:prstGeom>
          <a:noFill/>
        </p:spPr>
        <p:txBody>
          <a:bodyPr wrap="square" rtlCol="0">
            <a:spAutoFit/>
          </a:bodyPr>
          <a:lstStyle/>
          <a:p>
            <a:r>
              <a:rPr lang="en-US" sz="2400" dirty="0" smtClean="0"/>
              <a:t>1850’s</a:t>
            </a:r>
          </a:p>
          <a:p>
            <a:r>
              <a:rPr lang="en-US" sz="2400" dirty="0"/>
              <a:t>1853 -  public library </a:t>
            </a:r>
            <a:endParaRPr lang="en-US" sz="2400" dirty="0" smtClean="0"/>
          </a:p>
          <a:p>
            <a:endParaRPr lang="en-US" sz="2400" dirty="0"/>
          </a:p>
          <a:p>
            <a:r>
              <a:rPr lang="en-US" sz="2400" dirty="0" smtClean="0"/>
              <a:t>Exeter Gas Light Co.</a:t>
            </a:r>
          </a:p>
          <a:p>
            <a:endParaRPr lang="en-US" sz="2400" dirty="0" smtClean="0"/>
          </a:p>
          <a:p>
            <a:r>
              <a:rPr lang="en-US" sz="2400" dirty="0"/>
              <a:t>1855 - Town Hall</a:t>
            </a:r>
          </a:p>
          <a:p>
            <a:r>
              <a:rPr lang="en-US" sz="2400" dirty="0"/>
              <a:t>($</a:t>
            </a:r>
            <a:r>
              <a:rPr lang="en-US" sz="2400" dirty="0" smtClean="0"/>
              <a:t>30,000)</a:t>
            </a:r>
          </a:p>
          <a:p>
            <a:endParaRPr lang="en-US" sz="2400" dirty="0" smtClean="0"/>
          </a:p>
          <a:p>
            <a:r>
              <a:rPr lang="en-US" sz="2400" dirty="0" smtClean="0"/>
              <a:t>1867 – Robinson Female Seminary</a:t>
            </a:r>
          </a:p>
          <a:p>
            <a:endParaRPr lang="en-US" sz="2400" b="1" dirty="0"/>
          </a:p>
        </p:txBody>
      </p:sp>
    </p:spTree>
    <p:extLst>
      <p:ext uri="{BB962C8B-B14F-4D97-AF65-F5344CB8AC3E}">
        <p14:creationId xmlns:p14="http://schemas.microsoft.com/office/powerpoint/2010/main" val="1166843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9067800" cy="761334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051"/>
          <a:stretch/>
        </p:blipFill>
        <p:spPr>
          <a:xfrm>
            <a:off x="8397949" y="6461347"/>
            <a:ext cx="5394251" cy="3568700"/>
          </a:xfrm>
          <a:prstGeom prst="rect">
            <a:avLst/>
          </a:prstGeom>
        </p:spPr>
      </p:pic>
      <p:sp>
        <p:nvSpPr>
          <p:cNvPr id="4" name="TextBox 3"/>
          <p:cNvSpPr txBox="1"/>
          <p:nvPr/>
        </p:nvSpPr>
        <p:spPr>
          <a:xfrm>
            <a:off x="12344400" y="457200"/>
            <a:ext cx="2895600" cy="6370975"/>
          </a:xfrm>
          <a:prstGeom prst="rect">
            <a:avLst/>
          </a:prstGeom>
          <a:noFill/>
        </p:spPr>
        <p:txBody>
          <a:bodyPr wrap="square" rtlCol="0">
            <a:spAutoFit/>
          </a:bodyPr>
          <a:lstStyle/>
          <a:p>
            <a:r>
              <a:rPr lang="en-US" sz="2400" b="1" dirty="0" smtClean="0"/>
              <a:t>1870’s</a:t>
            </a:r>
          </a:p>
          <a:p>
            <a:endParaRPr lang="en-US" sz="2400" dirty="0" smtClean="0"/>
          </a:p>
          <a:p>
            <a:r>
              <a:rPr lang="en-US" sz="2400" dirty="0" smtClean="0"/>
              <a:t>Downtown is prosperous. Shop owners provide goods and services of all varieties.</a:t>
            </a:r>
          </a:p>
          <a:p>
            <a:r>
              <a:rPr lang="en-US" sz="2400" dirty="0" smtClean="0"/>
              <a:t>Businesses along Water Street include</a:t>
            </a:r>
          </a:p>
          <a:p>
            <a:r>
              <a:rPr lang="en-US" sz="2400" dirty="0"/>
              <a:t>g</a:t>
            </a:r>
            <a:r>
              <a:rPr lang="en-US" sz="2400" dirty="0" smtClean="0"/>
              <a:t>rocers, druggists, </a:t>
            </a:r>
            <a:r>
              <a:rPr lang="en-US" sz="2400" dirty="0" err="1" smtClean="0"/>
              <a:t>miliners</a:t>
            </a:r>
            <a:endParaRPr lang="en-US" sz="2400" dirty="0" smtClean="0"/>
          </a:p>
          <a:p>
            <a:endParaRPr lang="en-US" sz="2400" dirty="0"/>
          </a:p>
          <a:p>
            <a:endParaRPr lang="en-US" sz="2400" dirty="0"/>
          </a:p>
          <a:p>
            <a:r>
              <a:rPr lang="en-US" sz="2400" dirty="0" smtClean="0"/>
              <a:t>1871 </a:t>
            </a:r>
            <a:r>
              <a:rPr lang="en-US" sz="2400" dirty="0"/>
              <a:t>began upgrading  gravel sidewalks with paving </a:t>
            </a:r>
          </a:p>
          <a:p>
            <a:endParaRPr lang="en-US" sz="2400" b="1" dirty="0"/>
          </a:p>
        </p:txBody>
      </p:sp>
    </p:spTree>
    <p:extLst>
      <p:ext uri="{BB962C8B-B14F-4D97-AF65-F5344CB8AC3E}">
        <p14:creationId xmlns:p14="http://schemas.microsoft.com/office/powerpoint/2010/main" val="4074698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8000" contrast="28000"/>
                    </a14:imgEffect>
                  </a14:imgLayer>
                </a14:imgProps>
              </a:ext>
              <a:ext uri="{28A0092B-C50C-407E-A947-70E740481C1C}">
                <a14:useLocalDpi xmlns:a14="http://schemas.microsoft.com/office/drawing/2010/main" val="0"/>
              </a:ext>
            </a:extLst>
          </a:blip>
          <a:srcRect r="7947"/>
          <a:stretch/>
        </p:blipFill>
        <p:spPr>
          <a:xfrm>
            <a:off x="381000" y="381000"/>
            <a:ext cx="12015652" cy="7543800"/>
          </a:xfrm>
          <a:prstGeom prst="rect">
            <a:avLst/>
          </a:prstGeom>
        </p:spPr>
      </p:pic>
      <p:sp>
        <p:nvSpPr>
          <p:cNvPr id="3" name="TextBox 2"/>
          <p:cNvSpPr txBox="1"/>
          <p:nvPr/>
        </p:nvSpPr>
        <p:spPr>
          <a:xfrm>
            <a:off x="13106400" y="457200"/>
            <a:ext cx="2133600" cy="3785652"/>
          </a:xfrm>
          <a:prstGeom prst="rect">
            <a:avLst/>
          </a:prstGeom>
          <a:noFill/>
        </p:spPr>
        <p:txBody>
          <a:bodyPr wrap="square" rtlCol="0">
            <a:spAutoFit/>
          </a:bodyPr>
          <a:lstStyle/>
          <a:p>
            <a:r>
              <a:rPr lang="en-US" sz="2400" b="1" dirty="0" smtClean="0"/>
              <a:t>1871</a:t>
            </a:r>
          </a:p>
          <a:p>
            <a:endParaRPr lang="en-US" sz="2400" b="1" dirty="0"/>
          </a:p>
          <a:p>
            <a:r>
              <a:rPr lang="en-US" sz="2400" b="1" dirty="0" smtClean="0"/>
              <a:t>Exeter Manufacturing Company</a:t>
            </a:r>
          </a:p>
          <a:p>
            <a:r>
              <a:rPr lang="en-US" sz="2400" b="1" dirty="0" smtClean="0"/>
              <a:t>builds extension</a:t>
            </a:r>
          </a:p>
          <a:p>
            <a:r>
              <a:rPr lang="en-US" sz="2400" b="1" dirty="0" smtClean="0"/>
              <a:t>adds </a:t>
            </a:r>
            <a:r>
              <a:rPr lang="en-US" sz="2400" b="1" dirty="0"/>
              <a:t>steam power</a:t>
            </a:r>
          </a:p>
          <a:p>
            <a:endParaRPr lang="en-US" sz="2400" b="1" dirty="0" smtClean="0"/>
          </a:p>
        </p:txBody>
      </p:sp>
    </p:spTree>
    <p:extLst>
      <p:ext uri="{BB962C8B-B14F-4D97-AF65-F5344CB8AC3E}">
        <p14:creationId xmlns:p14="http://schemas.microsoft.com/office/powerpoint/2010/main" val="2304256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9000" contrast="21000"/>
                    </a14:imgEffect>
                  </a14:imgLayer>
                </a14:imgProps>
              </a:ext>
            </a:extLst>
          </a:blip>
          <a:srcRect/>
          <a:stretch>
            <a:fillRect/>
          </a:stretch>
        </p:blipFill>
        <p:spPr bwMode="auto">
          <a:xfrm rot="5400000">
            <a:off x="1753224" y="-990600"/>
            <a:ext cx="9295152" cy="12039600"/>
          </a:xfrm>
          <a:prstGeom prst="rect">
            <a:avLst/>
          </a:prstGeom>
          <a:noFill/>
          <a:ln w="9525">
            <a:noFill/>
            <a:miter lim="800000"/>
            <a:headEnd/>
            <a:tailEnd/>
          </a:ln>
        </p:spPr>
      </p:pic>
      <p:sp>
        <p:nvSpPr>
          <p:cNvPr id="3" name="TextBox 2"/>
          <p:cNvSpPr txBox="1"/>
          <p:nvPr/>
        </p:nvSpPr>
        <p:spPr>
          <a:xfrm>
            <a:off x="1371600" y="1295400"/>
            <a:ext cx="1223412" cy="707886"/>
          </a:xfrm>
          <a:prstGeom prst="rect">
            <a:avLst/>
          </a:prstGeom>
          <a:noFill/>
        </p:spPr>
        <p:txBody>
          <a:bodyPr wrap="none" rtlCol="0">
            <a:spAutoFit/>
          </a:bodyPr>
          <a:lstStyle/>
          <a:p>
            <a:r>
              <a:rPr lang="en-US" sz="4000" b="1" dirty="0" smtClean="0"/>
              <a:t>1874</a:t>
            </a:r>
          </a:p>
        </p:txBody>
      </p:sp>
    </p:spTree>
    <p:extLst>
      <p:ext uri="{BB962C8B-B14F-4D97-AF65-F5344CB8AC3E}">
        <p14:creationId xmlns:p14="http://schemas.microsoft.com/office/powerpoint/2010/main" val="6797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869" t="5455" r="4273" b="14285"/>
          <a:stretch/>
        </p:blipFill>
        <p:spPr>
          <a:xfrm>
            <a:off x="3987197" y="548640"/>
            <a:ext cx="7489127" cy="9128760"/>
          </a:xfrm>
          <a:prstGeom prst="rect">
            <a:avLst/>
          </a:prstGeom>
        </p:spPr>
      </p:pic>
    </p:spTree>
    <p:extLst>
      <p:ext uri="{BB962C8B-B14F-4D97-AF65-F5344CB8AC3E}">
        <p14:creationId xmlns:p14="http://schemas.microsoft.com/office/powerpoint/2010/main" val="137516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irchleigh Partners\Documents\General Business\Heritage Commission\Exeter 1874.PNG"/>
          <p:cNvPicPr>
            <a:picLocks noChangeAspect="1" noChangeArrowheads="1"/>
          </p:cNvPicPr>
          <p:nvPr/>
        </p:nvPicPr>
        <p:blipFill rotWithShape="1">
          <a:blip r:embed="rId2">
            <a:extLst>
              <a:ext uri="{28A0092B-C50C-407E-A947-70E740481C1C}">
                <a14:useLocalDpi xmlns:a14="http://schemas.microsoft.com/office/drawing/2010/main" val="0"/>
              </a:ext>
            </a:extLst>
          </a:blip>
          <a:srcRect r="14212"/>
          <a:stretch/>
        </p:blipFill>
        <p:spPr bwMode="auto">
          <a:xfrm>
            <a:off x="381000" y="381000"/>
            <a:ext cx="12681857" cy="9533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295400"/>
            <a:ext cx="1223412" cy="707886"/>
          </a:xfrm>
          <a:prstGeom prst="rect">
            <a:avLst/>
          </a:prstGeom>
          <a:noFill/>
        </p:spPr>
        <p:txBody>
          <a:bodyPr wrap="none" rtlCol="0">
            <a:spAutoFit/>
          </a:bodyPr>
          <a:lstStyle/>
          <a:p>
            <a:r>
              <a:rPr lang="en-US" sz="4000" b="1" dirty="0" smtClean="0"/>
              <a:t>1874</a:t>
            </a:r>
          </a:p>
        </p:txBody>
      </p:sp>
      <p:sp>
        <p:nvSpPr>
          <p:cNvPr id="3" name="TextBox 2"/>
          <p:cNvSpPr txBox="1"/>
          <p:nvPr/>
        </p:nvSpPr>
        <p:spPr>
          <a:xfrm>
            <a:off x="13258800" y="381000"/>
            <a:ext cx="1905000" cy="1200329"/>
          </a:xfrm>
          <a:prstGeom prst="rect">
            <a:avLst/>
          </a:prstGeom>
          <a:noFill/>
        </p:spPr>
        <p:txBody>
          <a:bodyPr wrap="square" rtlCol="0">
            <a:spAutoFit/>
          </a:bodyPr>
          <a:lstStyle/>
          <a:p>
            <a:r>
              <a:rPr lang="en-US" sz="2400" b="1" dirty="0" smtClean="0"/>
              <a:t>1874</a:t>
            </a:r>
          </a:p>
          <a:p>
            <a:r>
              <a:rPr lang="en-US" sz="2400" b="1" dirty="0" smtClean="0"/>
              <a:t>Population 3,347</a:t>
            </a:r>
          </a:p>
        </p:txBody>
      </p:sp>
    </p:spTree>
    <p:extLst>
      <p:ext uri="{BB962C8B-B14F-4D97-AF65-F5344CB8AC3E}">
        <p14:creationId xmlns:p14="http://schemas.microsoft.com/office/powerpoint/2010/main" val="32849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44" y="0"/>
            <a:ext cx="14937855" cy="9855549"/>
          </a:xfrm>
          <a:prstGeom prst="rect">
            <a:avLst/>
          </a:prstGeom>
        </p:spPr>
      </p:pic>
      <p:sp>
        <p:nvSpPr>
          <p:cNvPr id="3" name="TextBox 2"/>
          <p:cNvSpPr txBox="1"/>
          <p:nvPr/>
        </p:nvSpPr>
        <p:spPr>
          <a:xfrm>
            <a:off x="1371600" y="381000"/>
            <a:ext cx="1223412" cy="707886"/>
          </a:xfrm>
          <a:prstGeom prst="rect">
            <a:avLst/>
          </a:prstGeom>
          <a:solidFill>
            <a:schemeClr val="bg1"/>
          </a:solidFill>
        </p:spPr>
        <p:txBody>
          <a:bodyPr wrap="none" rtlCol="0">
            <a:spAutoFit/>
          </a:bodyPr>
          <a:lstStyle/>
          <a:p>
            <a:r>
              <a:rPr lang="en-US" sz="4000" b="1" dirty="0" smtClean="0"/>
              <a:t>1884</a:t>
            </a:r>
          </a:p>
        </p:txBody>
      </p:sp>
    </p:spTree>
    <p:extLst>
      <p:ext uri="{BB962C8B-B14F-4D97-AF65-F5344CB8AC3E}">
        <p14:creationId xmlns:p14="http://schemas.microsoft.com/office/powerpoint/2010/main" val="1478355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84 bpl.jpg"/>
          <p:cNvPicPr>
            <a:picLocks noChangeAspect="1"/>
          </p:cNvPicPr>
          <p:nvPr/>
        </p:nvPicPr>
        <p:blipFill rotWithShape="1">
          <a:blip r:embed="rId3" cstate="print"/>
          <a:srcRect l="7144" t="6944" r="6891" b="3609"/>
          <a:stretch/>
        </p:blipFill>
        <p:spPr>
          <a:xfrm>
            <a:off x="259121" y="186262"/>
            <a:ext cx="15026555" cy="9685876"/>
          </a:xfrm>
          <a:prstGeom prst="rect">
            <a:avLst/>
          </a:prstGeom>
        </p:spPr>
      </p:pic>
      <p:sp>
        <p:nvSpPr>
          <p:cNvPr id="3" name="TextBox 2"/>
          <p:cNvSpPr txBox="1"/>
          <p:nvPr/>
        </p:nvSpPr>
        <p:spPr>
          <a:xfrm>
            <a:off x="1371600" y="381000"/>
            <a:ext cx="1223412" cy="707886"/>
          </a:xfrm>
          <a:prstGeom prst="rect">
            <a:avLst/>
          </a:prstGeom>
          <a:noFill/>
        </p:spPr>
        <p:txBody>
          <a:bodyPr wrap="none" rtlCol="0">
            <a:spAutoFit/>
          </a:bodyPr>
          <a:lstStyle/>
          <a:p>
            <a:r>
              <a:rPr lang="en-US" sz="4000" b="1" dirty="0" smtClean="0"/>
              <a:t>1884</a:t>
            </a:r>
          </a:p>
        </p:txBody>
      </p:sp>
    </p:spTree>
    <p:extLst>
      <p:ext uri="{BB962C8B-B14F-4D97-AF65-F5344CB8AC3E}">
        <p14:creationId xmlns:p14="http://schemas.microsoft.com/office/powerpoint/2010/main" val="3409385459"/>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12496800" cy="7696001"/>
          </a:xfrm>
          <a:prstGeom prst="rect">
            <a:avLst/>
          </a:prstGeom>
        </p:spPr>
      </p:pic>
      <p:sp>
        <p:nvSpPr>
          <p:cNvPr id="7" name="TextBox 6"/>
          <p:cNvSpPr txBox="1"/>
          <p:nvPr/>
        </p:nvSpPr>
        <p:spPr>
          <a:xfrm>
            <a:off x="13258800" y="457200"/>
            <a:ext cx="1981200" cy="4154984"/>
          </a:xfrm>
          <a:prstGeom prst="rect">
            <a:avLst/>
          </a:prstGeom>
          <a:noFill/>
        </p:spPr>
        <p:txBody>
          <a:bodyPr wrap="square" rtlCol="0">
            <a:spAutoFit/>
          </a:bodyPr>
          <a:lstStyle/>
          <a:p>
            <a:r>
              <a:rPr lang="en-US" sz="2400" b="1" dirty="0" smtClean="0"/>
              <a:t>1884</a:t>
            </a:r>
          </a:p>
          <a:p>
            <a:endParaRPr lang="en-US" sz="2400" b="1" dirty="0"/>
          </a:p>
          <a:p>
            <a:r>
              <a:rPr lang="en-US" sz="2400" b="1" dirty="0" smtClean="0"/>
              <a:t>Gale Brothers</a:t>
            </a:r>
          </a:p>
          <a:p>
            <a:r>
              <a:rPr lang="en-US" sz="2400" b="1" dirty="0" smtClean="0"/>
              <a:t>Shoe and Boot Factory</a:t>
            </a:r>
          </a:p>
          <a:p>
            <a:endParaRPr lang="en-US" sz="2400" b="1" dirty="0" smtClean="0"/>
          </a:p>
          <a:p>
            <a:endParaRPr lang="en-US" sz="2400" b="1" dirty="0"/>
          </a:p>
          <a:p>
            <a:endParaRPr lang="en-US" sz="2400" b="1" dirty="0" smtClean="0"/>
          </a:p>
          <a:p>
            <a:endParaRPr lang="en-US" sz="2400" b="1" dirty="0"/>
          </a:p>
          <a:p>
            <a:endParaRPr lang="en-US" sz="2400" b="1" dirty="0" smtClean="0"/>
          </a:p>
          <a:p>
            <a:endParaRPr lang="en-US" sz="2400" b="1" dirty="0" smtClean="0"/>
          </a:p>
        </p:txBody>
      </p:sp>
    </p:spTree>
    <p:extLst>
      <p:ext uri="{BB962C8B-B14F-4D97-AF65-F5344CB8AC3E}">
        <p14:creationId xmlns:p14="http://schemas.microsoft.com/office/powerpoint/2010/main" val="993095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irchleigh Partners\Documents\General Business\Heritage Commission\Exeter 1885.PNG"/>
          <p:cNvPicPr>
            <a:picLocks noChangeAspect="1" noChangeArrowheads="1"/>
          </p:cNvPicPr>
          <p:nvPr/>
        </p:nvPicPr>
        <p:blipFill rotWithShape="1">
          <a:blip r:embed="rId2">
            <a:extLst>
              <a:ext uri="{28A0092B-C50C-407E-A947-70E740481C1C}">
                <a14:useLocalDpi xmlns:a14="http://schemas.microsoft.com/office/drawing/2010/main" val="0"/>
              </a:ext>
            </a:extLst>
          </a:blip>
          <a:srcRect r="14300"/>
          <a:stretch/>
        </p:blipFill>
        <p:spPr bwMode="auto">
          <a:xfrm>
            <a:off x="381000" y="381000"/>
            <a:ext cx="12668794" cy="9542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t>1885</a:t>
            </a:r>
          </a:p>
        </p:txBody>
      </p:sp>
      <p:sp>
        <p:nvSpPr>
          <p:cNvPr id="3" name="TextBox 2"/>
          <p:cNvSpPr txBox="1"/>
          <p:nvPr/>
        </p:nvSpPr>
        <p:spPr>
          <a:xfrm>
            <a:off x="13258800" y="381000"/>
            <a:ext cx="2286000" cy="1569660"/>
          </a:xfrm>
          <a:prstGeom prst="rect">
            <a:avLst/>
          </a:prstGeom>
          <a:noFill/>
        </p:spPr>
        <p:txBody>
          <a:bodyPr wrap="square" rtlCol="0">
            <a:spAutoFit/>
          </a:bodyPr>
          <a:lstStyle/>
          <a:p>
            <a:r>
              <a:rPr lang="en-US" sz="2400" b="1" dirty="0" smtClean="0"/>
              <a:t>1885</a:t>
            </a:r>
          </a:p>
          <a:p>
            <a:r>
              <a:rPr lang="en-US" sz="2400" b="1" dirty="0" smtClean="0"/>
              <a:t>Population </a:t>
            </a:r>
            <a:r>
              <a:rPr lang="en-US" sz="2400" b="1" dirty="0"/>
              <a:t>3,640</a:t>
            </a:r>
          </a:p>
          <a:p>
            <a:endParaRPr lang="en-US" sz="2400" b="1" dirty="0" smtClean="0"/>
          </a:p>
        </p:txBody>
      </p:sp>
    </p:spTree>
    <p:extLst>
      <p:ext uri="{BB962C8B-B14F-4D97-AF65-F5344CB8AC3E}">
        <p14:creationId xmlns:p14="http://schemas.microsoft.com/office/powerpoint/2010/main" val="107831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12334442" cy="6558495"/>
          </a:xfrm>
          <a:prstGeom prst="rect">
            <a:avLst/>
          </a:prstGeom>
        </p:spPr>
      </p:pic>
      <p:sp>
        <p:nvSpPr>
          <p:cNvPr id="3" name="TextBox 2"/>
          <p:cNvSpPr txBox="1"/>
          <p:nvPr/>
        </p:nvSpPr>
        <p:spPr>
          <a:xfrm>
            <a:off x="13258800" y="457200"/>
            <a:ext cx="1981200" cy="1938992"/>
          </a:xfrm>
          <a:prstGeom prst="rect">
            <a:avLst/>
          </a:prstGeom>
          <a:noFill/>
        </p:spPr>
        <p:txBody>
          <a:bodyPr wrap="square" rtlCol="0">
            <a:spAutoFit/>
          </a:bodyPr>
          <a:lstStyle/>
          <a:p>
            <a:r>
              <a:rPr lang="en-US" sz="2400" b="1" dirty="0" smtClean="0"/>
              <a:t>Worker Housing</a:t>
            </a:r>
          </a:p>
          <a:p>
            <a:r>
              <a:rPr lang="en-US" sz="2400" b="1" dirty="0" smtClean="0"/>
              <a:t>Charter, Carol Street Area</a:t>
            </a:r>
          </a:p>
          <a:p>
            <a:endParaRPr lang="en-US" sz="2400" b="1" dirty="0" smtClean="0"/>
          </a:p>
        </p:txBody>
      </p:sp>
    </p:spTree>
    <p:extLst>
      <p:ext uri="{BB962C8B-B14F-4D97-AF65-F5344CB8AC3E}">
        <p14:creationId xmlns:p14="http://schemas.microsoft.com/office/powerpoint/2010/main" val="1713208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284"/>
          <a:stretch/>
        </p:blipFill>
        <p:spPr>
          <a:xfrm rot="5400000">
            <a:off x="2559417" y="-1797417"/>
            <a:ext cx="7454168" cy="11811002"/>
          </a:xfrm>
          <a:prstGeom prst="rect">
            <a:avLst/>
          </a:prstGeom>
        </p:spPr>
      </p:pic>
      <p:sp>
        <p:nvSpPr>
          <p:cNvPr id="3" name="TextBox 2"/>
          <p:cNvSpPr txBox="1"/>
          <p:nvPr/>
        </p:nvSpPr>
        <p:spPr>
          <a:xfrm>
            <a:off x="12346578" y="397412"/>
            <a:ext cx="2436222" cy="6370975"/>
          </a:xfrm>
          <a:prstGeom prst="rect">
            <a:avLst/>
          </a:prstGeom>
          <a:noFill/>
        </p:spPr>
        <p:txBody>
          <a:bodyPr wrap="square" rtlCol="0">
            <a:spAutoFit/>
          </a:bodyPr>
          <a:lstStyle/>
          <a:p>
            <a:r>
              <a:rPr lang="en-US" sz="2400" b="1" dirty="0" smtClean="0"/>
              <a:t>1887</a:t>
            </a:r>
          </a:p>
          <a:p>
            <a:endParaRPr lang="en-US" sz="2400" b="1" dirty="0"/>
          </a:p>
          <a:p>
            <a:r>
              <a:rPr lang="en-US" sz="2400" b="1" dirty="0" smtClean="0"/>
              <a:t>Exeter Water Works Co. established at Wheelwright Creek.</a:t>
            </a:r>
          </a:p>
          <a:p>
            <a:r>
              <a:rPr lang="en-US" sz="2400" b="1" dirty="0"/>
              <a:t>intended to </a:t>
            </a:r>
            <a:r>
              <a:rPr lang="en-US" sz="2400" b="1" dirty="0" smtClean="0"/>
              <a:t>provide water for </a:t>
            </a:r>
            <a:r>
              <a:rPr lang="en-US" sz="2400" b="1" dirty="0"/>
              <a:t>the whole town</a:t>
            </a:r>
            <a:endParaRPr lang="en-US" sz="2400" b="1" dirty="0" smtClean="0"/>
          </a:p>
          <a:p>
            <a:endParaRPr lang="en-US" sz="2400" b="1" dirty="0" smtClean="0"/>
          </a:p>
          <a:p>
            <a:r>
              <a:rPr lang="en-US" sz="2400" b="1" dirty="0" smtClean="0"/>
              <a:t>Later sold to the Town</a:t>
            </a:r>
          </a:p>
          <a:p>
            <a:endParaRPr lang="en-US" sz="2400" b="1" dirty="0"/>
          </a:p>
          <a:p>
            <a:r>
              <a:rPr lang="en-US" sz="2400" b="1" dirty="0" smtClean="0"/>
              <a:t>one </a:t>
            </a:r>
            <a:r>
              <a:rPr lang="en-US" sz="2400" b="1" dirty="0"/>
              <a:t>steam-operated </a:t>
            </a:r>
            <a:r>
              <a:rPr lang="en-US" sz="2400" b="1" dirty="0" smtClean="0"/>
              <a:t>fire truck</a:t>
            </a:r>
            <a:endParaRPr lang="en-US" sz="2400" b="1" dirty="0"/>
          </a:p>
        </p:txBody>
      </p:sp>
    </p:spTree>
    <p:extLst>
      <p:ext uri="{BB962C8B-B14F-4D97-AF65-F5344CB8AC3E}">
        <p14:creationId xmlns:p14="http://schemas.microsoft.com/office/powerpoint/2010/main" val="3930558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4000" contrast="33000"/>
                    </a14:imgEffect>
                  </a14:imgLayer>
                </a14:imgProps>
              </a:ext>
              <a:ext uri="{28A0092B-C50C-407E-A947-70E740481C1C}">
                <a14:useLocalDpi xmlns:a14="http://schemas.microsoft.com/office/drawing/2010/main" val="0"/>
              </a:ext>
            </a:extLst>
          </a:blip>
          <a:stretch>
            <a:fillRect/>
          </a:stretch>
        </p:blipFill>
        <p:spPr>
          <a:xfrm>
            <a:off x="457201" y="381000"/>
            <a:ext cx="11424356" cy="6705600"/>
          </a:xfrm>
          <a:prstGeom prst="rect">
            <a:avLst/>
          </a:prstGeom>
        </p:spPr>
      </p:pic>
      <p:sp>
        <p:nvSpPr>
          <p:cNvPr id="3" name="TextBox 2"/>
          <p:cNvSpPr txBox="1"/>
          <p:nvPr/>
        </p:nvSpPr>
        <p:spPr>
          <a:xfrm>
            <a:off x="12344400" y="381000"/>
            <a:ext cx="2590801" cy="2677656"/>
          </a:xfrm>
          <a:prstGeom prst="rect">
            <a:avLst/>
          </a:prstGeom>
          <a:noFill/>
        </p:spPr>
        <p:txBody>
          <a:bodyPr wrap="square" rtlCol="0">
            <a:spAutoFit/>
          </a:bodyPr>
          <a:lstStyle/>
          <a:p>
            <a:r>
              <a:rPr lang="en-US" sz="2400" b="1" dirty="0" smtClean="0"/>
              <a:t>1891</a:t>
            </a:r>
          </a:p>
          <a:p>
            <a:endParaRPr lang="en-US" sz="2400" b="1" dirty="0"/>
          </a:p>
          <a:p>
            <a:r>
              <a:rPr lang="en-US" sz="2400" b="1" dirty="0" smtClean="0"/>
              <a:t>Daniel Gilman donates land for Gilman Park</a:t>
            </a:r>
          </a:p>
          <a:p>
            <a:endParaRPr lang="en-US" sz="2400" b="1" dirty="0"/>
          </a:p>
          <a:p>
            <a:endParaRPr lang="en-US" sz="2400" b="1" dirty="0"/>
          </a:p>
        </p:txBody>
      </p:sp>
    </p:spTree>
    <p:extLst>
      <p:ext uri="{BB962C8B-B14F-4D97-AF65-F5344CB8AC3E}">
        <p14:creationId xmlns:p14="http://schemas.microsoft.com/office/powerpoint/2010/main" val="6467815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8"/>
            <a:ext cx="9309100" cy="1005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392658" y="457200"/>
            <a:ext cx="1752601" cy="830997"/>
          </a:xfrm>
          <a:prstGeom prst="rect">
            <a:avLst/>
          </a:prstGeom>
        </p:spPr>
        <p:txBody>
          <a:bodyPr wrap="square">
            <a:spAutoFit/>
          </a:bodyPr>
          <a:lstStyle/>
          <a:p>
            <a:r>
              <a:rPr lang="en-US" sz="2400" b="1" dirty="0" smtClean="0"/>
              <a:t>1892</a:t>
            </a:r>
          </a:p>
          <a:p>
            <a:endParaRPr lang="en-US" sz="2400" b="1" dirty="0"/>
          </a:p>
        </p:txBody>
      </p:sp>
    </p:spTree>
    <p:extLst>
      <p:ext uri="{BB962C8B-B14F-4D97-AF65-F5344CB8AC3E}">
        <p14:creationId xmlns:p14="http://schemas.microsoft.com/office/powerpoint/2010/main" val="333269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8347"/>
            <a:ext cx="11353800" cy="999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344400" y="381000"/>
            <a:ext cx="2743200" cy="5139869"/>
          </a:xfrm>
          <a:prstGeom prst="rect">
            <a:avLst/>
          </a:prstGeom>
          <a:noFill/>
        </p:spPr>
        <p:txBody>
          <a:bodyPr wrap="square" rtlCol="0">
            <a:spAutoFit/>
          </a:bodyPr>
          <a:lstStyle/>
          <a:p>
            <a:r>
              <a:rPr lang="en-US" sz="2400" b="1" dirty="0"/>
              <a:t>1890’s</a:t>
            </a:r>
          </a:p>
          <a:p>
            <a:endParaRPr lang="en-US" sz="2400" b="1" dirty="0"/>
          </a:p>
          <a:p>
            <a:r>
              <a:rPr lang="en-US" sz="2400" b="1" dirty="0"/>
              <a:t>Development extends and </a:t>
            </a:r>
            <a:r>
              <a:rPr lang="en-US" sz="2400" b="1" dirty="0" err="1"/>
              <a:t>infills</a:t>
            </a:r>
            <a:r>
              <a:rPr lang="en-US" sz="2400" b="1" dirty="0"/>
              <a:t> on </a:t>
            </a:r>
            <a:r>
              <a:rPr lang="en-US" sz="2400" b="1" dirty="0" smtClean="0"/>
              <a:t>High </a:t>
            </a:r>
            <a:r>
              <a:rPr lang="en-US" sz="2400" b="1" dirty="0"/>
              <a:t>Street, Portsmouth Ave.,</a:t>
            </a:r>
          </a:p>
          <a:p>
            <a:r>
              <a:rPr lang="en-US" sz="2400" b="1" dirty="0"/>
              <a:t>Charter St., Carol St., Railroad Ave., Winter St., Dartmouth St</a:t>
            </a:r>
            <a:r>
              <a:rPr lang="en-US" sz="2400" b="1" dirty="0" smtClean="0"/>
              <a:t>.</a:t>
            </a:r>
          </a:p>
          <a:p>
            <a:endParaRPr lang="en-US" sz="2400" b="1" dirty="0"/>
          </a:p>
          <a:p>
            <a:r>
              <a:rPr lang="en-US" sz="2400" b="1" dirty="0" smtClean="0"/>
              <a:t>County Courthouse</a:t>
            </a:r>
            <a:endParaRPr lang="en-US" sz="2400" b="1" dirty="0"/>
          </a:p>
          <a:p>
            <a:endParaRPr lang="en-US" sz="4000" b="1" dirty="0" smtClean="0"/>
          </a:p>
        </p:txBody>
      </p:sp>
    </p:spTree>
    <p:extLst>
      <p:ext uri="{BB962C8B-B14F-4D97-AF65-F5344CB8AC3E}">
        <p14:creationId xmlns:p14="http://schemas.microsoft.com/office/powerpoint/2010/main" val="244185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8610600" cy="9356210"/>
          </a:xfrm>
          <a:prstGeom prst="rect">
            <a:avLst/>
          </a:prstGeom>
        </p:spPr>
      </p:pic>
      <p:sp>
        <p:nvSpPr>
          <p:cNvPr id="4" name="TextBox 3"/>
          <p:cNvSpPr txBox="1"/>
          <p:nvPr/>
        </p:nvSpPr>
        <p:spPr>
          <a:xfrm>
            <a:off x="9448800" y="457201"/>
            <a:ext cx="5486400" cy="10802957"/>
          </a:xfrm>
          <a:prstGeom prst="rect">
            <a:avLst/>
          </a:prstGeom>
          <a:noFill/>
        </p:spPr>
        <p:txBody>
          <a:bodyPr wrap="square" rtlCol="0">
            <a:spAutoFit/>
          </a:bodyPr>
          <a:lstStyle/>
          <a:p>
            <a:r>
              <a:rPr lang="en-US" sz="2400" b="1" dirty="0" smtClean="0"/>
              <a:t>Founded April 3</a:t>
            </a:r>
            <a:r>
              <a:rPr lang="en-US" sz="2400" b="1" baseline="30000" dirty="0" smtClean="0"/>
              <a:t>rd</a:t>
            </a:r>
            <a:r>
              <a:rPr lang="en-US" sz="2400" b="1" dirty="0" smtClean="0"/>
              <a:t>, 1638 after purchase of land from local Native Americans</a:t>
            </a:r>
          </a:p>
          <a:p>
            <a:endParaRPr lang="en-US" sz="2400" b="1" dirty="0"/>
          </a:p>
          <a:p>
            <a:r>
              <a:rPr lang="en-US" sz="2400" b="1" dirty="0" smtClean="0"/>
              <a:t>Situated at the river falls providing sources for farming and access to trade routes</a:t>
            </a:r>
          </a:p>
          <a:p>
            <a:endParaRPr lang="en-US" sz="2400" b="1" dirty="0" smtClean="0"/>
          </a:p>
          <a:p>
            <a:r>
              <a:rPr lang="en-US" sz="2400" b="1" dirty="0"/>
              <a:t>Combination signed July 4, 1639 </a:t>
            </a:r>
            <a:r>
              <a:rPr lang="en-US" sz="2400" b="1" dirty="0" smtClean="0"/>
              <a:t>and then established </a:t>
            </a:r>
            <a:r>
              <a:rPr lang="en-US" sz="2400" b="1" dirty="0"/>
              <a:t>the Town’s form of Government – Board of Selectmen and legislative </a:t>
            </a:r>
            <a:r>
              <a:rPr lang="en-US" sz="2400" b="1" dirty="0" smtClean="0"/>
              <a:t>body </a:t>
            </a:r>
            <a:endParaRPr lang="en-US" sz="2400" b="1" dirty="0"/>
          </a:p>
          <a:p>
            <a:endParaRPr lang="en-US" sz="2400" b="1" dirty="0"/>
          </a:p>
          <a:p>
            <a:r>
              <a:rPr lang="en-US" sz="2400" b="1" dirty="0"/>
              <a:t>1640’s to mid </a:t>
            </a:r>
            <a:r>
              <a:rPr lang="en-US" sz="2400" b="1" dirty="0" smtClean="0"/>
              <a:t>1800’s </a:t>
            </a:r>
            <a:r>
              <a:rPr lang="en-US" sz="2400" b="1" dirty="0"/>
              <a:t>predominantly </a:t>
            </a:r>
            <a:r>
              <a:rPr lang="en-US" sz="2400" b="1" dirty="0" smtClean="0"/>
              <a:t>fish an timber</a:t>
            </a:r>
            <a:r>
              <a:rPr lang="en-US" sz="2400" b="1" dirty="0"/>
              <a:t> </a:t>
            </a:r>
            <a:r>
              <a:rPr lang="en-US" sz="2400" b="1" dirty="0" smtClean="0"/>
              <a:t>adding saw </a:t>
            </a:r>
            <a:r>
              <a:rPr lang="en-US" sz="2400" b="1" dirty="0"/>
              <a:t>mills, shipbuilding and associated manufacturing, trade goods </a:t>
            </a:r>
          </a:p>
          <a:p>
            <a:endParaRPr lang="en-US" sz="2400" b="1" dirty="0"/>
          </a:p>
          <a:p>
            <a:r>
              <a:rPr lang="en-US" sz="2400" b="1" dirty="0" smtClean="0"/>
              <a:t>1640 - First mill established for grinding grain by Thomas Wilson (String Bridge)</a:t>
            </a:r>
          </a:p>
          <a:p>
            <a:r>
              <a:rPr lang="en-US" sz="2400" b="1" dirty="0" smtClean="0"/>
              <a:t>1648 - First saw mill established by Edward Gilman, Jr. (Great Bridge)</a:t>
            </a:r>
            <a:endParaRPr lang="en-US" sz="2400" b="1" dirty="0"/>
          </a:p>
          <a:p>
            <a:endParaRPr lang="en-US" sz="2400" b="1" dirty="0"/>
          </a:p>
          <a:p>
            <a:r>
              <a:rPr lang="en-US" sz="2400" b="1" dirty="0" smtClean="0"/>
              <a:t>Trade </a:t>
            </a:r>
            <a:r>
              <a:rPr lang="en-US" sz="2400" b="1" dirty="0"/>
              <a:t>goods and supplies from </a:t>
            </a:r>
            <a:r>
              <a:rPr lang="en-US" sz="2400" b="1" dirty="0" err="1"/>
              <a:t>Stawbery</a:t>
            </a:r>
            <a:r>
              <a:rPr lang="en-US" sz="2400" b="1" dirty="0"/>
              <a:t> </a:t>
            </a:r>
            <a:r>
              <a:rPr lang="en-US" sz="2400" b="1" dirty="0" err="1" smtClean="0"/>
              <a:t>Banke</a:t>
            </a:r>
            <a:endParaRPr lang="en-US" sz="2400" b="1" dirty="0" smtClean="0"/>
          </a:p>
          <a:p>
            <a:endParaRPr lang="en-US" sz="2400" b="1" dirty="0"/>
          </a:p>
          <a:p>
            <a:r>
              <a:rPr lang="en-US" sz="2400" b="1" dirty="0" smtClean="0"/>
              <a:t>Population </a:t>
            </a:r>
            <a:r>
              <a:rPr lang="en-US" sz="2400" b="1" dirty="0"/>
              <a:t>175</a:t>
            </a:r>
          </a:p>
          <a:p>
            <a:endParaRPr lang="en-US" sz="2400" b="1" dirty="0"/>
          </a:p>
          <a:p>
            <a:endParaRPr lang="en-US" sz="2400" b="1" dirty="0"/>
          </a:p>
          <a:p>
            <a:endParaRPr lang="en-US" sz="2400" b="1" dirty="0" smtClean="0"/>
          </a:p>
        </p:txBody>
      </p:sp>
    </p:spTree>
    <p:extLst>
      <p:ext uri="{BB962C8B-B14F-4D97-AF65-F5344CB8AC3E}">
        <p14:creationId xmlns:p14="http://schemas.microsoft.com/office/powerpoint/2010/main" val="31646741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irchleigh Partners\Documents\General Business\Heritage Commission\Exeter 1892.PNG"/>
          <p:cNvPicPr>
            <a:picLocks noChangeAspect="1" noChangeArrowheads="1"/>
          </p:cNvPicPr>
          <p:nvPr/>
        </p:nvPicPr>
        <p:blipFill rotWithShape="1">
          <a:blip r:embed="rId2">
            <a:extLst>
              <a:ext uri="{28A0092B-C50C-407E-A947-70E740481C1C}">
                <a14:useLocalDpi xmlns:a14="http://schemas.microsoft.com/office/drawing/2010/main" val="0"/>
              </a:ext>
            </a:extLst>
          </a:blip>
          <a:srcRect r="14477"/>
          <a:stretch/>
        </p:blipFill>
        <p:spPr bwMode="auto">
          <a:xfrm>
            <a:off x="381000" y="342898"/>
            <a:ext cx="12642670" cy="95381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solidFill>
                  <a:prstClr val="black"/>
                </a:solidFill>
              </a:rPr>
              <a:t>1892</a:t>
            </a:r>
          </a:p>
        </p:txBody>
      </p:sp>
      <p:sp>
        <p:nvSpPr>
          <p:cNvPr id="3" name="TextBox 2"/>
          <p:cNvSpPr txBox="1"/>
          <p:nvPr/>
        </p:nvSpPr>
        <p:spPr>
          <a:xfrm>
            <a:off x="13258800" y="457200"/>
            <a:ext cx="2057400" cy="2185214"/>
          </a:xfrm>
          <a:prstGeom prst="rect">
            <a:avLst/>
          </a:prstGeom>
          <a:noFill/>
        </p:spPr>
        <p:txBody>
          <a:bodyPr wrap="square" rtlCol="0">
            <a:spAutoFit/>
          </a:bodyPr>
          <a:lstStyle/>
          <a:p>
            <a:r>
              <a:rPr lang="en-US" sz="2400" b="1" dirty="0" smtClean="0"/>
              <a:t>1892</a:t>
            </a:r>
          </a:p>
          <a:p>
            <a:endParaRPr lang="en-US" sz="2400" b="1" dirty="0"/>
          </a:p>
          <a:p>
            <a:r>
              <a:rPr lang="en-US" sz="2400" b="1" dirty="0" smtClean="0"/>
              <a:t>Population </a:t>
            </a:r>
            <a:r>
              <a:rPr lang="en-US" sz="2400" b="1" dirty="0"/>
              <a:t>4,282</a:t>
            </a:r>
          </a:p>
          <a:p>
            <a:endParaRPr lang="en-US" sz="4000" b="1" dirty="0" smtClean="0"/>
          </a:p>
        </p:txBody>
      </p:sp>
    </p:spTree>
    <p:extLst>
      <p:ext uri="{BB962C8B-B14F-4D97-AF65-F5344CB8AC3E}">
        <p14:creationId xmlns:p14="http://schemas.microsoft.com/office/powerpoint/2010/main" val="42883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546"/>
          <a:stretch/>
        </p:blipFill>
        <p:spPr>
          <a:xfrm>
            <a:off x="457200" y="457200"/>
            <a:ext cx="12906103" cy="7179212"/>
          </a:xfrm>
          <a:prstGeom prst="rect">
            <a:avLst/>
          </a:prstGeom>
        </p:spPr>
      </p:pic>
      <p:sp>
        <p:nvSpPr>
          <p:cNvPr id="3" name="TextBox 2"/>
          <p:cNvSpPr txBox="1"/>
          <p:nvPr/>
        </p:nvSpPr>
        <p:spPr>
          <a:xfrm>
            <a:off x="13792200" y="685800"/>
            <a:ext cx="1676400" cy="1938992"/>
          </a:xfrm>
          <a:prstGeom prst="rect">
            <a:avLst/>
          </a:prstGeom>
          <a:noFill/>
        </p:spPr>
        <p:txBody>
          <a:bodyPr wrap="square" rtlCol="0">
            <a:spAutoFit/>
          </a:bodyPr>
          <a:lstStyle/>
          <a:p>
            <a:r>
              <a:rPr lang="en-US" sz="2400" b="1" dirty="0" smtClean="0"/>
              <a:t>1892</a:t>
            </a:r>
          </a:p>
          <a:p>
            <a:endParaRPr lang="en-US" sz="2400" b="1" dirty="0"/>
          </a:p>
          <a:p>
            <a:r>
              <a:rPr lang="en-US" sz="2400" b="1" dirty="0" smtClean="0"/>
              <a:t>Rubber Step Company</a:t>
            </a:r>
            <a:endParaRPr lang="en-US" sz="2400" b="1" dirty="0"/>
          </a:p>
        </p:txBody>
      </p:sp>
    </p:spTree>
    <p:extLst>
      <p:ext uri="{BB962C8B-B14F-4D97-AF65-F5344CB8AC3E}">
        <p14:creationId xmlns:p14="http://schemas.microsoft.com/office/powerpoint/2010/main" val="3994480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78" y="914400"/>
            <a:ext cx="14300240" cy="8382000"/>
          </a:xfrm>
          <a:prstGeom prst="rect">
            <a:avLst/>
          </a:prstGeom>
        </p:spPr>
      </p:pic>
      <p:sp>
        <p:nvSpPr>
          <p:cNvPr id="3" name="TextBox 2"/>
          <p:cNvSpPr txBox="1"/>
          <p:nvPr/>
        </p:nvSpPr>
        <p:spPr>
          <a:xfrm>
            <a:off x="14097000" y="381000"/>
            <a:ext cx="806631" cy="461665"/>
          </a:xfrm>
          <a:prstGeom prst="rect">
            <a:avLst/>
          </a:prstGeom>
          <a:noFill/>
        </p:spPr>
        <p:txBody>
          <a:bodyPr wrap="none" rtlCol="0">
            <a:spAutoFit/>
          </a:bodyPr>
          <a:lstStyle/>
          <a:p>
            <a:r>
              <a:rPr lang="en-US" sz="2400" b="1" dirty="0" smtClean="0"/>
              <a:t>1892</a:t>
            </a:r>
            <a:endParaRPr lang="en-US" sz="2400" b="1" dirty="0"/>
          </a:p>
        </p:txBody>
      </p:sp>
    </p:spTree>
    <p:extLst>
      <p:ext uri="{BB962C8B-B14F-4D97-AF65-F5344CB8AC3E}">
        <p14:creationId xmlns:p14="http://schemas.microsoft.com/office/powerpoint/2010/main" val="910979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72160" y="670560"/>
            <a:ext cx="1684020" cy="424732"/>
          </a:xfrm>
          <a:prstGeom prst="rect">
            <a:avLst/>
          </a:prstGeom>
          <a:noFill/>
        </p:spPr>
        <p:txBody>
          <a:bodyPr wrap="square" lIns="146304" tIns="73152" rIns="146304" bIns="73152" rtlCol="0">
            <a:spAutoFit/>
          </a:bodyPr>
          <a:lstStyle/>
          <a:p>
            <a:r>
              <a:rPr lang="en-US" dirty="0" smtClean="0"/>
              <a:t>1845</a:t>
            </a:r>
          </a:p>
        </p:txBody>
      </p:sp>
      <p:pic>
        <p:nvPicPr>
          <p:cNvPr id="3" name="Picture 2" descr="j1896p2.jpg"/>
          <p:cNvPicPr>
            <a:picLocks noChangeAspect="1"/>
          </p:cNvPicPr>
          <p:nvPr/>
        </p:nvPicPr>
        <p:blipFill>
          <a:blip r:embed="rId3" cstate="print"/>
          <a:stretch>
            <a:fillRect/>
          </a:stretch>
        </p:blipFill>
        <p:spPr>
          <a:xfrm>
            <a:off x="656056" y="0"/>
            <a:ext cx="14189149" cy="10058400"/>
          </a:xfrm>
          <a:prstGeom prst="rect">
            <a:avLst/>
          </a:prstGeom>
        </p:spPr>
      </p:pic>
      <p:sp>
        <p:nvSpPr>
          <p:cNvPr id="5" name="TextBox 4"/>
          <p:cNvSpPr txBox="1"/>
          <p:nvPr/>
        </p:nvSpPr>
        <p:spPr>
          <a:xfrm>
            <a:off x="1371600" y="175040"/>
            <a:ext cx="1223412" cy="707886"/>
          </a:xfrm>
          <a:prstGeom prst="rect">
            <a:avLst/>
          </a:prstGeom>
          <a:noFill/>
        </p:spPr>
        <p:txBody>
          <a:bodyPr wrap="none" rtlCol="0">
            <a:spAutoFit/>
          </a:bodyPr>
          <a:lstStyle/>
          <a:p>
            <a:r>
              <a:rPr lang="en-US" sz="4000" b="1" dirty="0" smtClean="0"/>
              <a:t>1896</a:t>
            </a:r>
          </a:p>
        </p:txBody>
      </p:sp>
    </p:spTree>
    <p:extLst>
      <p:ext uri="{BB962C8B-B14F-4D97-AF65-F5344CB8AC3E}">
        <p14:creationId xmlns:p14="http://schemas.microsoft.com/office/powerpoint/2010/main" val="13101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4000" contrast="40000"/>
                    </a14:imgEffect>
                  </a14:imgLayer>
                </a14:imgProps>
              </a:ext>
              <a:ext uri="{28A0092B-C50C-407E-A947-70E740481C1C}">
                <a14:useLocalDpi xmlns:a14="http://schemas.microsoft.com/office/drawing/2010/main" val="0"/>
              </a:ext>
            </a:extLst>
          </a:blip>
          <a:srcRect b="20334"/>
          <a:stretch/>
        </p:blipFill>
        <p:spPr>
          <a:xfrm>
            <a:off x="457200" y="457200"/>
            <a:ext cx="10105613" cy="6320118"/>
          </a:xfrm>
          <a:prstGeom prst="rect">
            <a:avLst/>
          </a:prstGeom>
        </p:spPr>
      </p:pic>
      <p:sp>
        <p:nvSpPr>
          <p:cNvPr id="4" name="TextBox 3"/>
          <p:cNvSpPr txBox="1"/>
          <p:nvPr/>
        </p:nvSpPr>
        <p:spPr>
          <a:xfrm>
            <a:off x="12115800" y="444136"/>
            <a:ext cx="3429000" cy="5909310"/>
          </a:xfrm>
          <a:prstGeom prst="rect">
            <a:avLst/>
          </a:prstGeom>
          <a:noFill/>
        </p:spPr>
        <p:txBody>
          <a:bodyPr wrap="square" rtlCol="0">
            <a:spAutoFit/>
          </a:bodyPr>
          <a:lstStyle/>
          <a:p>
            <a:r>
              <a:rPr lang="en-US" sz="2400" b="1" dirty="0" smtClean="0"/>
              <a:t>1897</a:t>
            </a:r>
          </a:p>
          <a:p>
            <a:endParaRPr lang="en-US" sz="2400" b="1" dirty="0"/>
          </a:p>
          <a:p>
            <a:r>
              <a:rPr lang="en-US" sz="2400" b="1" dirty="0" smtClean="0"/>
              <a:t>Electricity Comes to Exeter</a:t>
            </a:r>
          </a:p>
          <a:p>
            <a:endParaRPr lang="en-US" sz="2400" b="1" dirty="0"/>
          </a:p>
          <a:p>
            <a:r>
              <a:rPr lang="en-US" sz="2400" b="1" dirty="0" smtClean="0"/>
              <a:t>Rockingham Electric Company</a:t>
            </a:r>
          </a:p>
          <a:p>
            <a:r>
              <a:rPr lang="en-US" sz="2400" b="1" dirty="0" smtClean="0"/>
              <a:t>Installs power lines at their own expense to show residents electricity is safe and better than gas</a:t>
            </a:r>
          </a:p>
          <a:p>
            <a:endParaRPr lang="en-US" sz="2400" b="1" dirty="0"/>
          </a:p>
          <a:p>
            <a:r>
              <a:rPr lang="en-US" sz="2400" b="1" dirty="0" smtClean="0"/>
              <a:t>Start of trolley to Hampton</a:t>
            </a:r>
          </a:p>
          <a:p>
            <a:endParaRPr lang="en-US" dirty="0"/>
          </a:p>
        </p:txBody>
      </p:sp>
    </p:spTree>
    <p:extLst>
      <p:ext uri="{BB962C8B-B14F-4D97-AF65-F5344CB8AC3E}">
        <p14:creationId xmlns:p14="http://schemas.microsoft.com/office/powerpoint/2010/main" val="2312641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44400" y="461682"/>
            <a:ext cx="2895600" cy="3785652"/>
          </a:xfrm>
          <a:prstGeom prst="rect">
            <a:avLst/>
          </a:prstGeom>
          <a:noFill/>
        </p:spPr>
        <p:txBody>
          <a:bodyPr wrap="square" rtlCol="0">
            <a:spAutoFit/>
          </a:bodyPr>
          <a:lstStyle/>
          <a:p>
            <a:r>
              <a:rPr lang="en-US" sz="2400" b="1" dirty="0" smtClean="0"/>
              <a:t>1897</a:t>
            </a:r>
          </a:p>
          <a:p>
            <a:endParaRPr lang="en-US" sz="2400" b="1" dirty="0"/>
          </a:p>
          <a:p>
            <a:endParaRPr lang="en-US" sz="2400" b="1" dirty="0"/>
          </a:p>
          <a:p>
            <a:r>
              <a:rPr lang="en-US" sz="2400" b="1" dirty="0"/>
              <a:t>Exeter Cottage Hospital </a:t>
            </a:r>
            <a:r>
              <a:rPr lang="en-US" sz="2400" b="1" dirty="0" smtClean="0"/>
              <a:t>opens on Pine Street</a:t>
            </a:r>
            <a:endParaRPr lang="en-US" sz="2400" b="1" dirty="0"/>
          </a:p>
          <a:p>
            <a:endParaRPr lang="en-US" sz="2400" b="1" dirty="0"/>
          </a:p>
          <a:p>
            <a:r>
              <a:rPr lang="en-US" sz="2400" b="1" dirty="0" smtClean="0"/>
              <a:t>Train crash near </a:t>
            </a:r>
            <a:r>
              <a:rPr lang="en-US" sz="2400" b="1" dirty="0" err="1" smtClean="0"/>
              <a:t>Newfields</a:t>
            </a:r>
            <a:r>
              <a:rPr lang="en-US" sz="2400" b="1" dirty="0" smtClean="0"/>
              <a:t> </a:t>
            </a:r>
          </a:p>
          <a:p>
            <a:r>
              <a:rPr lang="en-US" sz="2400" b="1" dirty="0" smtClean="0"/>
              <a:t>5 days later</a:t>
            </a:r>
            <a:endParaRPr lang="en-US" sz="2400" b="1"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6000" contrast="9000"/>
                    </a14:imgEffect>
                  </a14:imgLayer>
                </a14:imgProps>
              </a:ext>
              <a:ext uri="{28A0092B-C50C-407E-A947-70E740481C1C}">
                <a14:useLocalDpi xmlns:a14="http://schemas.microsoft.com/office/drawing/2010/main" val="0"/>
              </a:ext>
            </a:extLst>
          </a:blip>
          <a:stretch>
            <a:fillRect/>
          </a:stretch>
        </p:blipFill>
        <p:spPr>
          <a:xfrm>
            <a:off x="457200" y="457200"/>
            <a:ext cx="11353800" cy="8616004"/>
          </a:xfrm>
          <a:prstGeom prst="rect">
            <a:avLst/>
          </a:prstGeom>
        </p:spPr>
      </p:pic>
    </p:spTree>
    <p:extLst>
      <p:ext uri="{BB962C8B-B14F-4D97-AF65-F5344CB8AC3E}">
        <p14:creationId xmlns:p14="http://schemas.microsoft.com/office/powerpoint/2010/main" val="592484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9000" contrast="14000"/>
                    </a14:imgEffect>
                  </a14:imgLayer>
                </a14:imgProps>
              </a:ext>
              <a:ext uri="{28A0092B-C50C-407E-A947-70E740481C1C}">
                <a14:useLocalDpi xmlns:a14="http://schemas.microsoft.com/office/drawing/2010/main" val="0"/>
              </a:ext>
            </a:extLst>
          </a:blip>
          <a:stretch>
            <a:fillRect/>
          </a:stretch>
        </p:blipFill>
        <p:spPr>
          <a:xfrm>
            <a:off x="457199" y="457200"/>
            <a:ext cx="10829279" cy="6858000"/>
          </a:xfrm>
          <a:prstGeom prst="rect">
            <a:avLst/>
          </a:prstGeom>
        </p:spPr>
      </p:pic>
      <p:sp>
        <p:nvSpPr>
          <p:cNvPr id="4" name="TextBox 3"/>
          <p:cNvSpPr txBox="1"/>
          <p:nvPr/>
        </p:nvSpPr>
        <p:spPr>
          <a:xfrm>
            <a:off x="12344400" y="461682"/>
            <a:ext cx="2895600" cy="3416320"/>
          </a:xfrm>
          <a:prstGeom prst="rect">
            <a:avLst/>
          </a:prstGeom>
          <a:noFill/>
        </p:spPr>
        <p:txBody>
          <a:bodyPr wrap="square" rtlCol="0">
            <a:spAutoFit/>
          </a:bodyPr>
          <a:lstStyle/>
          <a:p>
            <a:r>
              <a:rPr lang="en-US" sz="2400" b="1" dirty="0" smtClean="0"/>
              <a:t>1905</a:t>
            </a:r>
          </a:p>
          <a:p>
            <a:r>
              <a:rPr lang="en-US" sz="2400" b="1" dirty="0"/>
              <a:t>F</a:t>
            </a:r>
            <a:r>
              <a:rPr lang="en-US" sz="2400" b="1" dirty="0" smtClean="0"/>
              <a:t>irst Automobile in town</a:t>
            </a:r>
          </a:p>
          <a:p>
            <a:endParaRPr lang="en-US" sz="2400" b="1" dirty="0"/>
          </a:p>
          <a:p>
            <a:r>
              <a:rPr lang="en-US" sz="2400" b="1" dirty="0" smtClean="0"/>
              <a:t>1910</a:t>
            </a:r>
          </a:p>
          <a:p>
            <a:r>
              <a:rPr lang="en-US" sz="2400" b="1" dirty="0" smtClean="0"/>
              <a:t>Exeter Cottage Hospital and nurses school on </a:t>
            </a:r>
          </a:p>
          <a:p>
            <a:r>
              <a:rPr lang="en-US" sz="2400" b="1" dirty="0" smtClean="0"/>
              <a:t>Prospect Hill</a:t>
            </a:r>
            <a:endParaRPr lang="en-US" sz="2400" b="1" dirty="0"/>
          </a:p>
        </p:txBody>
      </p:sp>
    </p:spTree>
    <p:extLst>
      <p:ext uri="{BB962C8B-B14F-4D97-AF65-F5344CB8AC3E}">
        <p14:creationId xmlns:p14="http://schemas.microsoft.com/office/powerpoint/2010/main" val="38067300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2000" contrast="1000"/>
                    </a14:imgEffect>
                  </a14:imgLayer>
                </a14:imgProps>
              </a:ext>
              <a:ext uri="{28A0092B-C50C-407E-A947-70E740481C1C}">
                <a14:useLocalDpi xmlns:a14="http://schemas.microsoft.com/office/drawing/2010/main" val="0"/>
              </a:ext>
            </a:extLst>
          </a:blip>
          <a:stretch>
            <a:fillRect/>
          </a:stretch>
        </p:blipFill>
        <p:spPr>
          <a:xfrm>
            <a:off x="457201" y="381000"/>
            <a:ext cx="8991600" cy="5878319"/>
          </a:xfrm>
          <a:prstGeom prst="rect">
            <a:avLst/>
          </a:prstGeom>
        </p:spPr>
      </p:pic>
      <p:sp>
        <p:nvSpPr>
          <p:cNvPr id="5" name="TextBox 4"/>
          <p:cNvSpPr txBox="1"/>
          <p:nvPr/>
        </p:nvSpPr>
        <p:spPr>
          <a:xfrm>
            <a:off x="12272554" y="457200"/>
            <a:ext cx="1981200" cy="3785652"/>
          </a:xfrm>
          <a:prstGeom prst="rect">
            <a:avLst/>
          </a:prstGeom>
          <a:noFill/>
        </p:spPr>
        <p:txBody>
          <a:bodyPr wrap="square" rtlCol="0">
            <a:spAutoFit/>
          </a:bodyPr>
          <a:lstStyle/>
          <a:p>
            <a:r>
              <a:rPr lang="en-US" sz="2400" b="1" dirty="0" smtClean="0"/>
              <a:t>1897 </a:t>
            </a:r>
            <a:r>
              <a:rPr lang="en-US" sz="2400" b="1" dirty="0"/>
              <a:t>– 1928</a:t>
            </a:r>
          </a:p>
          <a:p>
            <a:endParaRPr lang="en-US" sz="2400" b="1" dirty="0" smtClean="0"/>
          </a:p>
          <a:p>
            <a:r>
              <a:rPr lang="en-US" sz="2400" b="1" dirty="0"/>
              <a:t>Exeter Street Railway</a:t>
            </a:r>
          </a:p>
          <a:p>
            <a:r>
              <a:rPr lang="en-US" sz="2400" b="1" dirty="0" smtClean="0"/>
              <a:t>Service</a:t>
            </a:r>
          </a:p>
          <a:p>
            <a:endParaRPr lang="en-US" sz="2400" b="1" dirty="0"/>
          </a:p>
          <a:p>
            <a:r>
              <a:rPr lang="en-US" sz="2400" b="1" dirty="0" smtClean="0"/>
              <a:t>Schooners still operating in the harbor</a:t>
            </a:r>
            <a:endParaRPr lang="en-US" sz="2400" b="1" dirty="0"/>
          </a:p>
          <a:p>
            <a:endParaRPr lang="en-US" sz="24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3859064"/>
            <a:ext cx="5638800" cy="6167438"/>
          </a:xfrm>
          <a:prstGeom prst="rect">
            <a:avLst/>
          </a:prstGeom>
        </p:spPr>
      </p:pic>
      <p:sp>
        <p:nvSpPr>
          <p:cNvPr id="6" name="TextBox 5"/>
          <p:cNvSpPr txBox="1"/>
          <p:nvPr/>
        </p:nvSpPr>
        <p:spPr>
          <a:xfrm>
            <a:off x="7802526" y="7750076"/>
            <a:ext cx="1981200" cy="2308324"/>
          </a:xfrm>
          <a:prstGeom prst="rect">
            <a:avLst/>
          </a:prstGeom>
          <a:noFill/>
        </p:spPr>
        <p:txBody>
          <a:bodyPr wrap="square" rtlCol="0">
            <a:spAutoFit/>
          </a:bodyPr>
          <a:lstStyle/>
          <a:p>
            <a:r>
              <a:rPr lang="en-US" sz="2400" b="1" dirty="0" smtClean="0"/>
              <a:t>1915</a:t>
            </a:r>
          </a:p>
          <a:p>
            <a:r>
              <a:rPr lang="en-US" sz="2400" b="1" dirty="0" smtClean="0"/>
              <a:t>IOKA changes the downtown</a:t>
            </a:r>
            <a:endParaRPr lang="en-US" sz="2400" b="1" dirty="0"/>
          </a:p>
          <a:p>
            <a:endParaRPr lang="en-US" sz="2400" b="1" dirty="0" smtClean="0"/>
          </a:p>
          <a:p>
            <a:endParaRPr lang="en-US" sz="2400" b="1" dirty="0"/>
          </a:p>
        </p:txBody>
      </p:sp>
    </p:spTree>
    <p:extLst>
      <p:ext uri="{BB962C8B-B14F-4D97-AF65-F5344CB8AC3E}">
        <p14:creationId xmlns:p14="http://schemas.microsoft.com/office/powerpoint/2010/main" val="13864807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irchleigh Partners\Documents\General Business\Heritage Commission\Exeter 1913.PNG"/>
          <p:cNvPicPr>
            <a:picLocks noChangeAspect="1" noChangeArrowheads="1"/>
          </p:cNvPicPr>
          <p:nvPr/>
        </p:nvPicPr>
        <p:blipFill rotWithShape="1">
          <a:blip r:embed="rId2">
            <a:extLst>
              <a:ext uri="{28A0092B-C50C-407E-A947-70E740481C1C}">
                <a14:useLocalDpi xmlns:a14="http://schemas.microsoft.com/office/drawing/2010/main" val="0"/>
              </a:ext>
            </a:extLst>
          </a:blip>
          <a:srcRect r="14687"/>
          <a:stretch/>
        </p:blipFill>
        <p:spPr bwMode="auto">
          <a:xfrm>
            <a:off x="355600" y="380998"/>
            <a:ext cx="12655006" cy="9566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t>1913</a:t>
            </a:r>
          </a:p>
        </p:txBody>
      </p:sp>
      <p:sp>
        <p:nvSpPr>
          <p:cNvPr id="4" name="TextBox 3"/>
          <p:cNvSpPr txBox="1"/>
          <p:nvPr/>
        </p:nvSpPr>
        <p:spPr>
          <a:xfrm>
            <a:off x="13182600" y="380998"/>
            <a:ext cx="2590800" cy="1200329"/>
          </a:xfrm>
          <a:prstGeom prst="rect">
            <a:avLst/>
          </a:prstGeom>
          <a:noFill/>
        </p:spPr>
        <p:txBody>
          <a:bodyPr wrap="square" rtlCol="0">
            <a:spAutoFit/>
          </a:bodyPr>
          <a:lstStyle/>
          <a:p>
            <a:r>
              <a:rPr lang="en-US" sz="2400" b="1" dirty="0" smtClean="0"/>
              <a:t>1913</a:t>
            </a:r>
          </a:p>
          <a:p>
            <a:r>
              <a:rPr lang="en-US" sz="2400" b="1" dirty="0" smtClean="0"/>
              <a:t>Population 4,897</a:t>
            </a:r>
          </a:p>
          <a:p>
            <a:endParaRPr lang="en-US" sz="2400" b="1" dirty="0"/>
          </a:p>
        </p:txBody>
      </p:sp>
    </p:spTree>
    <p:extLst>
      <p:ext uri="{BB962C8B-B14F-4D97-AF65-F5344CB8AC3E}">
        <p14:creationId xmlns:p14="http://schemas.microsoft.com/office/powerpoint/2010/main" val="350066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83" y="457200"/>
            <a:ext cx="11945305" cy="7086600"/>
          </a:xfrm>
          <a:prstGeom prst="rect">
            <a:avLst/>
          </a:prstGeom>
        </p:spPr>
      </p:pic>
      <p:sp>
        <p:nvSpPr>
          <p:cNvPr id="5" name="TextBox 4"/>
          <p:cNvSpPr txBox="1"/>
          <p:nvPr/>
        </p:nvSpPr>
        <p:spPr>
          <a:xfrm>
            <a:off x="13227971" y="457200"/>
            <a:ext cx="2316829" cy="6370975"/>
          </a:xfrm>
          <a:prstGeom prst="rect">
            <a:avLst/>
          </a:prstGeom>
          <a:noFill/>
        </p:spPr>
        <p:txBody>
          <a:bodyPr wrap="square" rtlCol="0">
            <a:spAutoFit/>
          </a:bodyPr>
          <a:lstStyle/>
          <a:p>
            <a:r>
              <a:rPr lang="en-US" sz="2400" b="1" dirty="0" smtClean="0"/>
              <a:t>1916</a:t>
            </a:r>
          </a:p>
          <a:p>
            <a:endParaRPr lang="en-US" sz="2400" b="1" dirty="0" smtClean="0"/>
          </a:p>
          <a:p>
            <a:r>
              <a:rPr lang="en-US" sz="2400" b="1" dirty="0" smtClean="0"/>
              <a:t>Ambrose Swasey gifts Swasey Pavilion to the town</a:t>
            </a:r>
          </a:p>
          <a:p>
            <a:r>
              <a:rPr lang="en-US" sz="2400" b="1" dirty="0" smtClean="0"/>
              <a:t>replacing seasonal wood </a:t>
            </a:r>
            <a:r>
              <a:rPr lang="en-US" sz="2400" b="1" dirty="0"/>
              <a:t>s</a:t>
            </a:r>
            <a:r>
              <a:rPr lang="en-US" sz="2400" b="1" dirty="0" smtClean="0"/>
              <a:t>tructure</a:t>
            </a:r>
          </a:p>
          <a:p>
            <a:endParaRPr lang="en-US" sz="2400" b="1" dirty="0" smtClean="0"/>
          </a:p>
          <a:p>
            <a:r>
              <a:rPr lang="en-US" sz="2400" b="1" dirty="0" smtClean="0"/>
              <a:t>Exeter Brass Band has played in this location since its founding in 1848</a:t>
            </a:r>
          </a:p>
          <a:p>
            <a:endParaRPr lang="en-US" sz="2400" b="1" dirty="0" smtClean="0"/>
          </a:p>
          <a:p>
            <a:endParaRPr lang="en-US" sz="2400" b="1" dirty="0" smtClean="0"/>
          </a:p>
        </p:txBody>
      </p:sp>
    </p:spTree>
    <p:extLst>
      <p:ext uri="{BB962C8B-B14F-4D97-AF65-F5344CB8AC3E}">
        <p14:creationId xmlns:p14="http://schemas.microsoft.com/office/powerpoint/2010/main" val="1435260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6000" contrast="19000"/>
                    </a14:imgEffect>
                  </a14:imgLayer>
                </a14:imgProps>
              </a:ext>
              <a:ext uri="{28A0092B-C50C-407E-A947-70E740481C1C}">
                <a14:useLocalDpi xmlns:a14="http://schemas.microsoft.com/office/drawing/2010/main" val="0"/>
              </a:ext>
            </a:extLst>
          </a:blip>
          <a:srcRect t="27124"/>
          <a:stretch/>
        </p:blipFill>
        <p:spPr>
          <a:xfrm>
            <a:off x="381000" y="476118"/>
            <a:ext cx="12008034" cy="5553141"/>
          </a:xfrm>
          <a:prstGeom prst="rect">
            <a:avLst/>
          </a:prstGeom>
        </p:spPr>
      </p:pic>
      <p:sp>
        <p:nvSpPr>
          <p:cNvPr id="3" name="TextBox 2"/>
          <p:cNvSpPr txBox="1"/>
          <p:nvPr/>
        </p:nvSpPr>
        <p:spPr>
          <a:xfrm>
            <a:off x="13030200" y="446567"/>
            <a:ext cx="1981200" cy="4524315"/>
          </a:xfrm>
          <a:prstGeom prst="rect">
            <a:avLst/>
          </a:prstGeom>
          <a:noFill/>
        </p:spPr>
        <p:txBody>
          <a:bodyPr wrap="square" rtlCol="0">
            <a:spAutoFit/>
          </a:bodyPr>
          <a:lstStyle/>
          <a:p>
            <a:r>
              <a:rPr lang="en-US" sz="2400" b="1" dirty="0" smtClean="0"/>
              <a:t>Mid 1700’s </a:t>
            </a:r>
          </a:p>
          <a:p>
            <a:endParaRPr lang="en-US" sz="2400" b="1" dirty="0"/>
          </a:p>
          <a:p>
            <a:r>
              <a:rPr lang="en-US" sz="2400" b="1" dirty="0" smtClean="0"/>
              <a:t>Farming </a:t>
            </a:r>
          </a:p>
          <a:p>
            <a:endParaRPr lang="en-US" sz="2400" b="1" dirty="0"/>
          </a:p>
          <a:p>
            <a:r>
              <a:rPr lang="en-US" sz="2400" b="1" dirty="0" smtClean="0"/>
              <a:t>Government involvement</a:t>
            </a:r>
          </a:p>
          <a:p>
            <a:endParaRPr lang="en-US" sz="2400" b="1" dirty="0"/>
          </a:p>
          <a:p>
            <a:r>
              <a:rPr lang="en-US" sz="2400" b="1" dirty="0" smtClean="0"/>
              <a:t>Printing, Newspapers</a:t>
            </a:r>
          </a:p>
          <a:p>
            <a:endParaRPr lang="en-US" sz="2400" b="1" dirty="0"/>
          </a:p>
          <a:p>
            <a:r>
              <a:rPr lang="en-US" sz="2400" b="1" dirty="0" smtClean="0"/>
              <a:t>Population over 1,500</a:t>
            </a:r>
          </a:p>
        </p:txBody>
      </p:sp>
      <p:sp>
        <p:nvSpPr>
          <p:cNvPr id="4" name="TextBox 3"/>
          <p:cNvSpPr txBox="1"/>
          <p:nvPr/>
        </p:nvSpPr>
        <p:spPr>
          <a:xfrm>
            <a:off x="409352" y="8114414"/>
            <a:ext cx="8353647" cy="461665"/>
          </a:xfrm>
          <a:prstGeom prst="rect">
            <a:avLst/>
          </a:prstGeom>
          <a:noFill/>
        </p:spPr>
        <p:txBody>
          <a:bodyPr wrap="square" rtlCol="0">
            <a:spAutoFit/>
          </a:bodyPr>
          <a:lstStyle/>
          <a:p>
            <a:r>
              <a:rPr lang="en-US" sz="2400" b="1" dirty="0" smtClean="0"/>
              <a:t>Example - Timber to be shipped or milled</a:t>
            </a:r>
          </a:p>
        </p:txBody>
      </p:sp>
    </p:spTree>
    <p:extLst>
      <p:ext uri="{BB962C8B-B14F-4D97-AF65-F5344CB8AC3E}">
        <p14:creationId xmlns:p14="http://schemas.microsoft.com/office/powerpoint/2010/main" val="3766562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irchleigh Partners\Documents\General Business\Heritage Commission\Exeter 1924.PNG"/>
          <p:cNvPicPr>
            <a:picLocks noChangeAspect="1" noChangeArrowheads="1"/>
          </p:cNvPicPr>
          <p:nvPr/>
        </p:nvPicPr>
        <p:blipFill rotWithShape="1">
          <a:blip r:embed="rId2">
            <a:extLst>
              <a:ext uri="{28A0092B-C50C-407E-A947-70E740481C1C}">
                <a14:useLocalDpi xmlns:a14="http://schemas.microsoft.com/office/drawing/2010/main" val="0"/>
              </a:ext>
            </a:extLst>
          </a:blip>
          <a:srcRect r="14300"/>
          <a:stretch/>
        </p:blipFill>
        <p:spPr bwMode="auto">
          <a:xfrm>
            <a:off x="381000" y="342899"/>
            <a:ext cx="12668794" cy="9552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t>1924</a:t>
            </a:r>
          </a:p>
        </p:txBody>
      </p:sp>
      <p:sp>
        <p:nvSpPr>
          <p:cNvPr id="3" name="TextBox 2"/>
          <p:cNvSpPr txBox="1"/>
          <p:nvPr/>
        </p:nvSpPr>
        <p:spPr>
          <a:xfrm>
            <a:off x="13227971" y="485188"/>
            <a:ext cx="2316829" cy="3785652"/>
          </a:xfrm>
          <a:prstGeom prst="rect">
            <a:avLst/>
          </a:prstGeom>
          <a:noFill/>
        </p:spPr>
        <p:txBody>
          <a:bodyPr wrap="square" rtlCol="0">
            <a:spAutoFit/>
          </a:bodyPr>
          <a:lstStyle/>
          <a:p>
            <a:r>
              <a:rPr lang="en-US" sz="2400" b="1" dirty="0" smtClean="0"/>
              <a:t>1924</a:t>
            </a:r>
          </a:p>
          <a:p>
            <a:r>
              <a:rPr lang="en-US" sz="2400" b="1" dirty="0" smtClean="0"/>
              <a:t>Population 4,604</a:t>
            </a:r>
          </a:p>
          <a:p>
            <a:endParaRPr lang="en-US" sz="2400" b="1" dirty="0" smtClean="0"/>
          </a:p>
          <a:p>
            <a:r>
              <a:rPr lang="en-US" sz="2400" b="1" dirty="0" smtClean="0"/>
              <a:t>1929</a:t>
            </a:r>
          </a:p>
          <a:p>
            <a:r>
              <a:rPr lang="en-US" sz="2400" b="1" dirty="0" smtClean="0"/>
              <a:t>Ambrose Swasey gifts Park to the town</a:t>
            </a:r>
          </a:p>
          <a:p>
            <a:endParaRPr lang="en-US" sz="2400" b="1" dirty="0" smtClean="0"/>
          </a:p>
          <a:p>
            <a:endParaRPr lang="en-US" sz="2400" b="1" dirty="0" smtClean="0"/>
          </a:p>
        </p:txBody>
      </p:sp>
    </p:spTree>
    <p:extLst>
      <p:ext uri="{BB962C8B-B14F-4D97-AF65-F5344CB8AC3E}">
        <p14:creationId xmlns:p14="http://schemas.microsoft.com/office/powerpoint/2010/main" val="64518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82600" y="401266"/>
            <a:ext cx="2209800" cy="1569660"/>
          </a:xfrm>
          <a:prstGeom prst="rect">
            <a:avLst/>
          </a:prstGeom>
          <a:noFill/>
        </p:spPr>
        <p:txBody>
          <a:bodyPr wrap="square" rtlCol="0">
            <a:spAutoFit/>
          </a:bodyPr>
          <a:lstStyle/>
          <a:p>
            <a:r>
              <a:rPr lang="en-US" sz="2400" b="1" dirty="0" smtClean="0"/>
              <a:t>1938</a:t>
            </a:r>
          </a:p>
          <a:p>
            <a:r>
              <a:rPr lang="en-US" sz="2400" b="1" dirty="0" smtClean="0"/>
              <a:t>Population 5,398</a:t>
            </a:r>
          </a:p>
          <a:p>
            <a:endParaRPr lang="en-US" sz="2400" b="1" dirty="0" smtClean="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382" y="304800"/>
            <a:ext cx="12298616" cy="935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478210"/>
            <a:ext cx="1223412" cy="707886"/>
          </a:xfrm>
          <a:prstGeom prst="rect">
            <a:avLst/>
          </a:prstGeom>
          <a:noFill/>
        </p:spPr>
        <p:txBody>
          <a:bodyPr wrap="none" rtlCol="0">
            <a:spAutoFit/>
          </a:bodyPr>
          <a:lstStyle/>
          <a:p>
            <a:r>
              <a:rPr lang="en-US" sz="4000" b="1" dirty="0" smtClean="0"/>
              <a:t>1938</a:t>
            </a:r>
          </a:p>
        </p:txBody>
      </p:sp>
    </p:spTree>
    <p:extLst>
      <p:ext uri="{BB962C8B-B14F-4D97-AF65-F5344CB8AC3E}">
        <p14:creationId xmlns:p14="http://schemas.microsoft.com/office/powerpoint/2010/main" val="424660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irchleigh Partners\Documents\General Business\Heritage Commission\Exeter 1950.PNG"/>
          <p:cNvPicPr>
            <a:picLocks noChangeAspect="1" noChangeArrowheads="1"/>
          </p:cNvPicPr>
          <p:nvPr/>
        </p:nvPicPr>
        <p:blipFill rotWithShape="1">
          <a:blip r:embed="rId2">
            <a:extLst>
              <a:ext uri="{28A0092B-C50C-407E-A947-70E740481C1C}">
                <a14:useLocalDpi xmlns:a14="http://schemas.microsoft.com/office/drawing/2010/main" val="0"/>
              </a:ext>
            </a:extLst>
          </a:blip>
          <a:srcRect r="14262"/>
          <a:stretch/>
        </p:blipFill>
        <p:spPr bwMode="auto">
          <a:xfrm>
            <a:off x="425448" y="380999"/>
            <a:ext cx="12598221" cy="9484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663714"/>
            <a:ext cx="1223412" cy="707886"/>
          </a:xfrm>
          <a:prstGeom prst="rect">
            <a:avLst/>
          </a:prstGeom>
          <a:noFill/>
        </p:spPr>
        <p:txBody>
          <a:bodyPr wrap="none" rtlCol="0">
            <a:spAutoFit/>
          </a:bodyPr>
          <a:lstStyle/>
          <a:p>
            <a:r>
              <a:rPr lang="en-US" sz="4000" b="1" dirty="0" smtClean="0"/>
              <a:t>1950</a:t>
            </a:r>
          </a:p>
        </p:txBody>
      </p:sp>
      <p:sp>
        <p:nvSpPr>
          <p:cNvPr id="4" name="Rectangle 3"/>
          <p:cNvSpPr/>
          <p:nvPr/>
        </p:nvSpPr>
        <p:spPr>
          <a:xfrm>
            <a:off x="13182600" y="417492"/>
            <a:ext cx="2209800" cy="1200329"/>
          </a:xfrm>
          <a:prstGeom prst="rect">
            <a:avLst/>
          </a:prstGeom>
        </p:spPr>
        <p:txBody>
          <a:bodyPr wrap="square">
            <a:spAutoFit/>
          </a:bodyPr>
          <a:lstStyle/>
          <a:p>
            <a:pPr lvl="0"/>
            <a:r>
              <a:rPr lang="en-US" sz="2400" b="1" dirty="0" smtClean="0">
                <a:solidFill>
                  <a:prstClr val="black"/>
                </a:solidFill>
              </a:rPr>
              <a:t>1950</a:t>
            </a:r>
          </a:p>
          <a:p>
            <a:pPr lvl="0"/>
            <a:r>
              <a:rPr lang="en-US" sz="2400" b="1" dirty="0" smtClean="0">
                <a:solidFill>
                  <a:prstClr val="black"/>
                </a:solidFill>
              </a:rPr>
              <a:t>Population 5,664</a:t>
            </a:r>
            <a:endParaRPr lang="en-US" b="1" dirty="0"/>
          </a:p>
        </p:txBody>
      </p:sp>
    </p:spTree>
    <p:extLst>
      <p:ext uri="{BB962C8B-B14F-4D97-AF65-F5344CB8AC3E}">
        <p14:creationId xmlns:p14="http://schemas.microsoft.com/office/powerpoint/2010/main" val="398895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2000" contrast="24000"/>
                    </a14:imgEffect>
                  </a14:imgLayer>
                </a14:imgProps>
              </a:ext>
              <a:ext uri="{28A0092B-C50C-407E-A947-70E740481C1C}">
                <a14:useLocalDpi xmlns:a14="http://schemas.microsoft.com/office/drawing/2010/main" val="0"/>
              </a:ext>
            </a:extLst>
          </a:blip>
          <a:stretch>
            <a:fillRect/>
          </a:stretch>
        </p:blipFill>
        <p:spPr>
          <a:xfrm>
            <a:off x="451975" y="457200"/>
            <a:ext cx="14886354" cy="5791200"/>
          </a:xfrm>
          <a:prstGeom prst="rect">
            <a:avLst/>
          </a:prstGeom>
        </p:spPr>
      </p:pic>
      <p:sp>
        <p:nvSpPr>
          <p:cNvPr id="3" name="TextBox 2"/>
          <p:cNvSpPr txBox="1"/>
          <p:nvPr/>
        </p:nvSpPr>
        <p:spPr>
          <a:xfrm>
            <a:off x="451975" y="6781800"/>
            <a:ext cx="1497782" cy="830997"/>
          </a:xfrm>
          <a:prstGeom prst="rect">
            <a:avLst/>
          </a:prstGeom>
          <a:noFill/>
        </p:spPr>
        <p:txBody>
          <a:bodyPr wrap="none" rtlCol="0">
            <a:spAutoFit/>
          </a:bodyPr>
          <a:lstStyle/>
          <a:p>
            <a:r>
              <a:rPr lang="en-US" sz="2400" b="1" dirty="0" smtClean="0"/>
              <a:t>Circa 1950</a:t>
            </a:r>
          </a:p>
          <a:p>
            <a:endParaRPr lang="en-US" sz="2400" b="1" dirty="0" smtClean="0"/>
          </a:p>
        </p:txBody>
      </p:sp>
    </p:spTree>
    <p:extLst>
      <p:ext uri="{BB962C8B-B14F-4D97-AF65-F5344CB8AC3E}">
        <p14:creationId xmlns:p14="http://schemas.microsoft.com/office/powerpoint/2010/main" val="21868994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9700" y="818798"/>
            <a:ext cx="5105400" cy="3818324"/>
          </a:xfrm>
          <a:prstGeom prst="rect">
            <a:avLst/>
          </a:prstGeom>
          <a:ln cmpd="thickThin">
            <a:solidFill>
              <a:schemeClr val="tx1">
                <a:lumMod val="95000"/>
                <a:lumOff val="5000"/>
              </a:schemeClr>
            </a:solidFill>
            <a:miter lim="800000"/>
          </a:ln>
          <a:effectLst>
            <a:glow rad="63500">
              <a:schemeClr val="accent1">
                <a:satMod val="175000"/>
                <a:alpha val="40000"/>
              </a:schemeClr>
            </a:glow>
            <a:outerShdw blurRad="1270000" dist="88900" dir="13500000" sx="113000" sy="113000" algn="br" rotWithShape="0">
              <a:schemeClr val="bg1">
                <a:lumMod val="85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00" y="818798"/>
            <a:ext cx="5105400" cy="3818324"/>
          </a:xfrm>
          <a:prstGeom prst="rect">
            <a:avLst/>
          </a:prstGeom>
          <a:effectLst>
            <a:outerShdw blurRad="50800" dist="38100" dir="13500000" algn="br" rotWithShape="0">
              <a:prstClr val="black">
                <a:alpha val="40000"/>
              </a:prstClr>
            </a:outerShdw>
          </a:effectLst>
        </p:spPr>
      </p:pic>
      <p:sp>
        <p:nvSpPr>
          <p:cNvPr id="5" name="TextBox 4"/>
          <p:cNvSpPr txBox="1"/>
          <p:nvPr/>
        </p:nvSpPr>
        <p:spPr>
          <a:xfrm>
            <a:off x="1371600" y="6629400"/>
            <a:ext cx="12801600" cy="1200329"/>
          </a:xfrm>
          <a:prstGeom prst="rect">
            <a:avLst/>
          </a:prstGeom>
          <a:noFill/>
        </p:spPr>
        <p:txBody>
          <a:bodyPr wrap="square" rtlCol="0">
            <a:spAutoFit/>
          </a:bodyPr>
          <a:lstStyle/>
          <a:p>
            <a:pPr algn="ctr"/>
            <a:r>
              <a:rPr lang="en-US" sz="7200" b="1" dirty="0" smtClean="0"/>
              <a:t>A March Through History</a:t>
            </a:r>
            <a:endParaRPr lang="en-US" sz="7200" b="1" dirty="0"/>
          </a:p>
        </p:txBody>
      </p:sp>
    </p:spTree>
    <p:extLst>
      <p:ext uri="{BB962C8B-B14F-4D97-AF65-F5344CB8AC3E}">
        <p14:creationId xmlns:p14="http://schemas.microsoft.com/office/powerpoint/2010/main" val="3370457980"/>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51" r="14204"/>
          <a:stretch/>
        </p:blipFill>
        <p:spPr>
          <a:xfrm>
            <a:off x="419100" y="509450"/>
            <a:ext cx="12617631" cy="9373165"/>
          </a:xfrm>
          <a:prstGeom prst="rect">
            <a:avLst/>
          </a:prstGeom>
        </p:spPr>
      </p:pic>
      <p:sp>
        <p:nvSpPr>
          <p:cNvPr id="4" name="TextBox 3"/>
          <p:cNvSpPr txBox="1"/>
          <p:nvPr/>
        </p:nvSpPr>
        <p:spPr>
          <a:xfrm>
            <a:off x="1295400" y="1420743"/>
            <a:ext cx="1223412" cy="707886"/>
          </a:xfrm>
          <a:prstGeom prst="rect">
            <a:avLst/>
          </a:prstGeom>
          <a:noFill/>
        </p:spPr>
        <p:txBody>
          <a:bodyPr wrap="none" rtlCol="0">
            <a:spAutoFit/>
          </a:bodyPr>
          <a:lstStyle/>
          <a:p>
            <a:r>
              <a:rPr lang="en-US" sz="4000" b="1" dirty="0" smtClean="0"/>
              <a:t>1802</a:t>
            </a:r>
            <a:endParaRPr lang="en-US" sz="4000" b="1" dirty="0"/>
          </a:p>
        </p:txBody>
      </p:sp>
      <p:sp>
        <p:nvSpPr>
          <p:cNvPr id="6" name="TextBox 5"/>
          <p:cNvSpPr txBox="1"/>
          <p:nvPr/>
        </p:nvSpPr>
        <p:spPr>
          <a:xfrm>
            <a:off x="1295400" y="1420743"/>
            <a:ext cx="1223412" cy="707886"/>
          </a:xfrm>
          <a:prstGeom prst="rect">
            <a:avLst/>
          </a:prstGeom>
          <a:noFill/>
        </p:spPr>
        <p:txBody>
          <a:bodyPr wrap="none" rtlCol="0">
            <a:spAutoFit/>
          </a:bodyPr>
          <a:lstStyle/>
          <a:p>
            <a:r>
              <a:rPr lang="en-US" sz="4000" b="1" dirty="0" smtClean="0"/>
              <a:t>1802</a:t>
            </a:r>
            <a:endParaRPr lang="en-US" sz="4000" b="1" dirty="0"/>
          </a:p>
        </p:txBody>
      </p:sp>
    </p:spTree>
    <p:extLst>
      <p:ext uri="{BB962C8B-B14F-4D97-AF65-F5344CB8AC3E}">
        <p14:creationId xmlns:p14="http://schemas.microsoft.com/office/powerpoint/2010/main" val="4082665939"/>
      </p:ext>
    </p:extLst>
  </p:cSld>
  <p:clrMapOvr>
    <a:masterClrMapping/>
  </p:clrMapOvr>
  <p:transition advClick="0" advTm="5000">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rchleigh Partners\Documents\General Business\Heritage Commission\Exeter 1845.PNG"/>
          <p:cNvPicPr>
            <a:picLocks noChangeAspect="1" noChangeArrowheads="1"/>
          </p:cNvPicPr>
          <p:nvPr/>
        </p:nvPicPr>
        <p:blipFill rotWithShape="1">
          <a:blip r:embed="rId2">
            <a:extLst>
              <a:ext uri="{28A0092B-C50C-407E-A947-70E740481C1C}">
                <a14:useLocalDpi xmlns:a14="http://schemas.microsoft.com/office/drawing/2010/main" val="0"/>
              </a:ext>
            </a:extLst>
          </a:blip>
          <a:srcRect r="14316"/>
          <a:stretch/>
        </p:blipFill>
        <p:spPr bwMode="auto">
          <a:xfrm>
            <a:off x="381000" y="381000"/>
            <a:ext cx="12655731" cy="952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400" y="1420743"/>
            <a:ext cx="1223412" cy="707886"/>
          </a:xfrm>
          <a:prstGeom prst="rect">
            <a:avLst/>
          </a:prstGeom>
          <a:noFill/>
        </p:spPr>
        <p:txBody>
          <a:bodyPr wrap="none" rtlCol="0">
            <a:spAutoFit/>
          </a:bodyPr>
          <a:lstStyle/>
          <a:p>
            <a:r>
              <a:rPr lang="en-US" sz="4000" b="1" dirty="0" smtClean="0"/>
              <a:t>1845</a:t>
            </a:r>
            <a:endParaRPr lang="en-US" sz="4000" b="1" dirty="0"/>
          </a:p>
        </p:txBody>
      </p:sp>
      <p:sp>
        <p:nvSpPr>
          <p:cNvPr id="5" name="TextBox 4"/>
          <p:cNvSpPr txBox="1"/>
          <p:nvPr/>
        </p:nvSpPr>
        <p:spPr>
          <a:xfrm>
            <a:off x="13258800" y="381000"/>
            <a:ext cx="1905000" cy="1938992"/>
          </a:xfrm>
          <a:prstGeom prst="rect">
            <a:avLst/>
          </a:prstGeom>
          <a:noFill/>
        </p:spPr>
        <p:txBody>
          <a:bodyPr wrap="square" rtlCol="0">
            <a:spAutoFit/>
          </a:bodyPr>
          <a:lstStyle/>
          <a:p>
            <a:r>
              <a:rPr lang="en-US" sz="2400" b="1" dirty="0" smtClean="0"/>
              <a:t>1845</a:t>
            </a:r>
          </a:p>
          <a:p>
            <a:r>
              <a:rPr lang="en-US" sz="2400" b="1" dirty="0" smtClean="0"/>
              <a:t>Population 3,329</a:t>
            </a:r>
          </a:p>
          <a:p>
            <a:endParaRPr lang="en-US" sz="2400" b="1" dirty="0"/>
          </a:p>
          <a:p>
            <a:endParaRPr lang="en-US" sz="2400" b="1" dirty="0" smtClean="0"/>
          </a:p>
        </p:txBody>
      </p:sp>
    </p:spTree>
    <p:extLst>
      <p:ext uri="{BB962C8B-B14F-4D97-AF65-F5344CB8AC3E}">
        <p14:creationId xmlns:p14="http://schemas.microsoft.com/office/powerpoint/2010/main" val="1528723302"/>
      </p:ext>
    </p:extLst>
  </p:cSld>
  <p:clrMapOvr>
    <a:masterClrMapping/>
  </p:clrMapOvr>
  <p:transition advClick="0" advTm="7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irchleigh Partners\Documents\General Business\Heritage Commission\Exeter 1874.PNG"/>
          <p:cNvPicPr>
            <a:picLocks noChangeAspect="1" noChangeArrowheads="1"/>
          </p:cNvPicPr>
          <p:nvPr/>
        </p:nvPicPr>
        <p:blipFill rotWithShape="1">
          <a:blip r:embed="rId2">
            <a:extLst>
              <a:ext uri="{28A0092B-C50C-407E-A947-70E740481C1C}">
                <a14:useLocalDpi xmlns:a14="http://schemas.microsoft.com/office/drawing/2010/main" val="0"/>
              </a:ext>
            </a:extLst>
          </a:blip>
          <a:srcRect r="14212"/>
          <a:stretch/>
        </p:blipFill>
        <p:spPr bwMode="auto">
          <a:xfrm>
            <a:off x="381000" y="381000"/>
            <a:ext cx="12681857" cy="9533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524000"/>
            <a:ext cx="1223412" cy="707886"/>
          </a:xfrm>
          <a:prstGeom prst="rect">
            <a:avLst/>
          </a:prstGeom>
          <a:noFill/>
        </p:spPr>
        <p:txBody>
          <a:bodyPr wrap="none" rtlCol="0">
            <a:spAutoFit/>
          </a:bodyPr>
          <a:lstStyle/>
          <a:p>
            <a:r>
              <a:rPr lang="en-US" sz="4000" b="1" dirty="0" smtClean="0">
                <a:solidFill>
                  <a:prstClr val="black"/>
                </a:solidFill>
              </a:rPr>
              <a:t>1874</a:t>
            </a:r>
          </a:p>
        </p:txBody>
      </p:sp>
      <p:sp>
        <p:nvSpPr>
          <p:cNvPr id="6" name="TextBox 5"/>
          <p:cNvSpPr txBox="1"/>
          <p:nvPr/>
        </p:nvSpPr>
        <p:spPr>
          <a:xfrm>
            <a:off x="13258800" y="381000"/>
            <a:ext cx="1905000" cy="1200329"/>
          </a:xfrm>
          <a:prstGeom prst="rect">
            <a:avLst/>
          </a:prstGeom>
          <a:noFill/>
        </p:spPr>
        <p:txBody>
          <a:bodyPr wrap="square" rtlCol="0">
            <a:spAutoFit/>
          </a:bodyPr>
          <a:lstStyle/>
          <a:p>
            <a:r>
              <a:rPr lang="en-US" sz="2400" b="1" dirty="0" smtClean="0"/>
              <a:t>1874</a:t>
            </a:r>
          </a:p>
          <a:p>
            <a:r>
              <a:rPr lang="en-US" sz="2400" b="1" dirty="0" smtClean="0"/>
              <a:t>Population 3,347</a:t>
            </a:r>
          </a:p>
        </p:txBody>
      </p:sp>
    </p:spTree>
    <p:extLst>
      <p:ext uri="{BB962C8B-B14F-4D97-AF65-F5344CB8AC3E}">
        <p14:creationId xmlns:p14="http://schemas.microsoft.com/office/powerpoint/2010/main" val="1269671704"/>
      </p:ext>
    </p:extLst>
  </p:cSld>
  <p:clrMapOvr>
    <a:masterClrMapping/>
  </p:clrMapOvr>
  <p:transition advClick="0" advTm="5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irchleigh Partners\Documents\General Business\Heritage Commission\Exeter 1885.PNG"/>
          <p:cNvPicPr>
            <a:picLocks noChangeAspect="1" noChangeArrowheads="1"/>
          </p:cNvPicPr>
          <p:nvPr/>
        </p:nvPicPr>
        <p:blipFill rotWithShape="1">
          <a:blip r:embed="rId2">
            <a:extLst>
              <a:ext uri="{28A0092B-C50C-407E-A947-70E740481C1C}">
                <a14:useLocalDpi xmlns:a14="http://schemas.microsoft.com/office/drawing/2010/main" val="0"/>
              </a:ext>
            </a:extLst>
          </a:blip>
          <a:srcRect r="14300"/>
          <a:stretch/>
        </p:blipFill>
        <p:spPr bwMode="auto">
          <a:xfrm>
            <a:off x="381000" y="381000"/>
            <a:ext cx="12668794" cy="9542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solidFill>
                  <a:prstClr val="black"/>
                </a:solidFill>
              </a:rPr>
              <a:t>1885</a:t>
            </a:r>
          </a:p>
        </p:txBody>
      </p:sp>
      <p:sp>
        <p:nvSpPr>
          <p:cNvPr id="5" name="TextBox 4"/>
          <p:cNvSpPr txBox="1"/>
          <p:nvPr/>
        </p:nvSpPr>
        <p:spPr>
          <a:xfrm>
            <a:off x="13258800" y="381000"/>
            <a:ext cx="2286000" cy="1569660"/>
          </a:xfrm>
          <a:prstGeom prst="rect">
            <a:avLst/>
          </a:prstGeom>
          <a:noFill/>
        </p:spPr>
        <p:txBody>
          <a:bodyPr wrap="square" rtlCol="0">
            <a:spAutoFit/>
          </a:bodyPr>
          <a:lstStyle/>
          <a:p>
            <a:r>
              <a:rPr lang="en-US" sz="2400" b="1" dirty="0" smtClean="0"/>
              <a:t>1885</a:t>
            </a:r>
          </a:p>
          <a:p>
            <a:r>
              <a:rPr lang="en-US" sz="2400" b="1" dirty="0" smtClean="0"/>
              <a:t>Population </a:t>
            </a:r>
            <a:r>
              <a:rPr lang="en-US" sz="2400" b="1" dirty="0"/>
              <a:t>3,640</a:t>
            </a:r>
          </a:p>
          <a:p>
            <a:endParaRPr lang="en-US" sz="2400" b="1" dirty="0" smtClean="0"/>
          </a:p>
        </p:txBody>
      </p:sp>
    </p:spTree>
    <p:extLst>
      <p:ext uri="{BB962C8B-B14F-4D97-AF65-F5344CB8AC3E}">
        <p14:creationId xmlns:p14="http://schemas.microsoft.com/office/powerpoint/2010/main" val="1695283786"/>
      </p:ext>
    </p:extLst>
  </p:cSld>
  <p:clrMapOvr>
    <a:masterClrMapping/>
  </p:clrMapOvr>
  <p:transition advClick="0" advTm="5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irchleigh Partners\Documents\General Business\Heritage Commission\Exeter 1892.PNG"/>
          <p:cNvPicPr>
            <a:picLocks noChangeAspect="1" noChangeArrowheads="1"/>
          </p:cNvPicPr>
          <p:nvPr/>
        </p:nvPicPr>
        <p:blipFill rotWithShape="1">
          <a:blip r:embed="rId2">
            <a:extLst>
              <a:ext uri="{28A0092B-C50C-407E-A947-70E740481C1C}">
                <a14:useLocalDpi xmlns:a14="http://schemas.microsoft.com/office/drawing/2010/main" val="0"/>
              </a:ext>
            </a:extLst>
          </a:blip>
          <a:srcRect r="14477"/>
          <a:stretch/>
        </p:blipFill>
        <p:spPr bwMode="auto">
          <a:xfrm>
            <a:off x="381000" y="342898"/>
            <a:ext cx="12642670" cy="95381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solidFill>
                  <a:prstClr val="black"/>
                </a:solidFill>
              </a:rPr>
              <a:t>1892</a:t>
            </a:r>
          </a:p>
        </p:txBody>
      </p:sp>
      <p:sp>
        <p:nvSpPr>
          <p:cNvPr id="4" name="TextBox 3"/>
          <p:cNvSpPr txBox="1"/>
          <p:nvPr/>
        </p:nvSpPr>
        <p:spPr>
          <a:xfrm>
            <a:off x="13258800" y="457200"/>
            <a:ext cx="2057400" cy="1815882"/>
          </a:xfrm>
          <a:prstGeom prst="rect">
            <a:avLst/>
          </a:prstGeom>
          <a:noFill/>
        </p:spPr>
        <p:txBody>
          <a:bodyPr wrap="square" rtlCol="0">
            <a:spAutoFit/>
          </a:bodyPr>
          <a:lstStyle/>
          <a:p>
            <a:r>
              <a:rPr lang="en-US" sz="2400" b="1" dirty="0" smtClean="0"/>
              <a:t>1892</a:t>
            </a:r>
            <a:endParaRPr lang="en-US" sz="2400" b="1" dirty="0"/>
          </a:p>
          <a:p>
            <a:r>
              <a:rPr lang="en-US" sz="2400" b="1" dirty="0" smtClean="0"/>
              <a:t>Population </a:t>
            </a:r>
            <a:r>
              <a:rPr lang="en-US" sz="2400" b="1" dirty="0"/>
              <a:t>4,282</a:t>
            </a:r>
          </a:p>
          <a:p>
            <a:endParaRPr lang="en-US" sz="4000" b="1" dirty="0" smtClean="0"/>
          </a:p>
        </p:txBody>
      </p:sp>
    </p:spTree>
    <p:extLst>
      <p:ext uri="{BB962C8B-B14F-4D97-AF65-F5344CB8AC3E}">
        <p14:creationId xmlns:p14="http://schemas.microsoft.com/office/powerpoint/2010/main" val="30245585"/>
      </p:ext>
    </p:extLst>
  </p:cSld>
  <p:clrMapOvr>
    <a:masterClrMapping/>
  </p:clrMapOvr>
  <p:transition advClick="0" advTm="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9000"/>
                    </a14:imgEffect>
                  </a14:imgLayer>
                </a14:imgProps>
              </a:ext>
              <a:ext uri="{28A0092B-C50C-407E-A947-70E740481C1C}">
                <a14:useLocalDpi xmlns:a14="http://schemas.microsoft.com/office/drawing/2010/main" val="0"/>
              </a:ext>
            </a:extLst>
          </a:blip>
          <a:stretch>
            <a:fillRect/>
          </a:stretch>
        </p:blipFill>
        <p:spPr>
          <a:xfrm>
            <a:off x="468086" y="485730"/>
            <a:ext cx="9067800" cy="9086939"/>
          </a:xfrm>
          <a:prstGeom prst="rect">
            <a:avLst/>
          </a:prstGeom>
        </p:spPr>
      </p:pic>
      <p:sp>
        <p:nvSpPr>
          <p:cNvPr id="4" name="TextBox 3"/>
          <p:cNvSpPr txBox="1"/>
          <p:nvPr/>
        </p:nvSpPr>
        <p:spPr>
          <a:xfrm>
            <a:off x="9753600" y="457201"/>
            <a:ext cx="5486400" cy="2677656"/>
          </a:xfrm>
          <a:prstGeom prst="rect">
            <a:avLst/>
          </a:prstGeom>
          <a:noFill/>
        </p:spPr>
        <p:txBody>
          <a:bodyPr wrap="square" rtlCol="0">
            <a:spAutoFit/>
          </a:bodyPr>
          <a:lstStyle/>
          <a:p>
            <a:r>
              <a:rPr lang="en-US" sz="2400" b="1" dirty="0" smtClean="0"/>
              <a:t>Example</a:t>
            </a:r>
          </a:p>
          <a:p>
            <a:endParaRPr lang="en-US" sz="2400" b="1" dirty="0"/>
          </a:p>
          <a:p>
            <a:r>
              <a:rPr lang="en-US" sz="2400" b="1" dirty="0" err="1" smtClean="0"/>
              <a:t>Gundalow</a:t>
            </a:r>
            <a:r>
              <a:rPr lang="en-US" sz="2400" b="1" dirty="0" smtClean="0"/>
              <a:t> moving timber downstream to Great Bay</a:t>
            </a:r>
            <a:endParaRPr lang="en-US" sz="2400" b="1" dirty="0"/>
          </a:p>
          <a:p>
            <a:endParaRPr lang="en-US" sz="2400" b="1" dirty="0"/>
          </a:p>
          <a:p>
            <a:endParaRPr lang="en-US" sz="2400" b="1" dirty="0"/>
          </a:p>
          <a:p>
            <a:endParaRPr lang="en-US" sz="2400" b="1" dirty="0" smtClean="0"/>
          </a:p>
        </p:txBody>
      </p:sp>
    </p:spTree>
    <p:extLst>
      <p:ext uri="{BB962C8B-B14F-4D97-AF65-F5344CB8AC3E}">
        <p14:creationId xmlns:p14="http://schemas.microsoft.com/office/powerpoint/2010/main" val="2814934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irchleigh Partners\Documents\General Business\Heritage Commission\Exeter 1913.PNG"/>
          <p:cNvPicPr>
            <a:picLocks noChangeAspect="1" noChangeArrowheads="1"/>
          </p:cNvPicPr>
          <p:nvPr/>
        </p:nvPicPr>
        <p:blipFill rotWithShape="1">
          <a:blip r:embed="rId2">
            <a:extLst>
              <a:ext uri="{28A0092B-C50C-407E-A947-70E740481C1C}">
                <a14:useLocalDpi xmlns:a14="http://schemas.microsoft.com/office/drawing/2010/main" val="0"/>
              </a:ext>
            </a:extLst>
          </a:blip>
          <a:srcRect r="14687"/>
          <a:stretch/>
        </p:blipFill>
        <p:spPr bwMode="auto">
          <a:xfrm>
            <a:off x="355600" y="380998"/>
            <a:ext cx="12655006" cy="9566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solidFill>
                  <a:prstClr val="black"/>
                </a:solidFill>
              </a:rPr>
              <a:t>1913</a:t>
            </a:r>
          </a:p>
        </p:txBody>
      </p:sp>
      <p:sp>
        <p:nvSpPr>
          <p:cNvPr id="4" name="TextBox 3"/>
          <p:cNvSpPr txBox="1"/>
          <p:nvPr/>
        </p:nvSpPr>
        <p:spPr>
          <a:xfrm>
            <a:off x="13182600" y="380998"/>
            <a:ext cx="2590800" cy="1200329"/>
          </a:xfrm>
          <a:prstGeom prst="rect">
            <a:avLst/>
          </a:prstGeom>
          <a:noFill/>
        </p:spPr>
        <p:txBody>
          <a:bodyPr wrap="square" rtlCol="0">
            <a:spAutoFit/>
          </a:bodyPr>
          <a:lstStyle/>
          <a:p>
            <a:r>
              <a:rPr lang="en-US" sz="2400" b="1" dirty="0" smtClean="0"/>
              <a:t>1913</a:t>
            </a:r>
          </a:p>
          <a:p>
            <a:r>
              <a:rPr lang="en-US" sz="2400" b="1" dirty="0" smtClean="0"/>
              <a:t>Population 4,897</a:t>
            </a:r>
          </a:p>
          <a:p>
            <a:endParaRPr lang="en-US" sz="2400" b="1" dirty="0"/>
          </a:p>
        </p:txBody>
      </p:sp>
    </p:spTree>
    <p:extLst>
      <p:ext uri="{BB962C8B-B14F-4D97-AF65-F5344CB8AC3E}">
        <p14:creationId xmlns:p14="http://schemas.microsoft.com/office/powerpoint/2010/main" val="2197441222"/>
      </p:ext>
    </p:extLst>
  </p:cSld>
  <p:clrMapOvr>
    <a:masterClrMapping/>
  </p:clrMapOvr>
  <p:transition advClick="0" advTm="5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irchleigh Partners\Documents\General Business\Heritage Commission\Exeter 1924.PNG"/>
          <p:cNvPicPr>
            <a:picLocks noChangeAspect="1" noChangeArrowheads="1"/>
          </p:cNvPicPr>
          <p:nvPr/>
        </p:nvPicPr>
        <p:blipFill rotWithShape="1">
          <a:blip r:embed="rId2">
            <a:extLst>
              <a:ext uri="{28A0092B-C50C-407E-A947-70E740481C1C}">
                <a14:useLocalDpi xmlns:a14="http://schemas.microsoft.com/office/drawing/2010/main" val="0"/>
              </a:ext>
            </a:extLst>
          </a:blip>
          <a:srcRect r="14300"/>
          <a:stretch/>
        </p:blipFill>
        <p:spPr bwMode="auto">
          <a:xfrm>
            <a:off x="381000" y="342899"/>
            <a:ext cx="12668794" cy="9552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762000"/>
            <a:ext cx="1223412" cy="707886"/>
          </a:xfrm>
          <a:prstGeom prst="rect">
            <a:avLst/>
          </a:prstGeom>
          <a:noFill/>
        </p:spPr>
        <p:txBody>
          <a:bodyPr wrap="none" rtlCol="0">
            <a:spAutoFit/>
          </a:bodyPr>
          <a:lstStyle/>
          <a:p>
            <a:r>
              <a:rPr lang="en-US" sz="4000" b="1" dirty="0" smtClean="0">
                <a:solidFill>
                  <a:prstClr val="black"/>
                </a:solidFill>
              </a:rPr>
              <a:t>1924</a:t>
            </a:r>
          </a:p>
        </p:txBody>
      </p:sp>
      <p:sp>
        <p:nvSpPr>
          <p:cNvPr id="4" name="TextBox 3"/>
          <p:cNvSpPr txBox="1"/>
          <p:nvPr/>
        </p:nvSpPr>
        <p:spPr>
          <a:xfrm>
            <a:off x="13227971" y="485189"/>
            <a:ext cx="2347309" cy="1200329"/>
          </a:xfrm>
          <a:prstGeom prst="rect">
            <a:avLst/>
          </a:prstGeom>
          <a:noFill/>
        </p:spPr>
        <p:txBody>
          <a:bodyPr wrap="none" rtlCol="0">
            <a:spAutoFit/>
          </a:bodyPr>
          <a:lstStyle/>
          <a:p>
            <a:r>
              <a:rPr lang="en-US" sz="2400" b="1" dirty="0" smtClean="0"/>
              <a:t>1924</a:t>
            </a:r>
          </a:p>
          <a:p>
            <a:r>
              <a:rPr lang="en-US" sz="2400" b="1" dirty="0" smtClean="0"/>
              <a:t>Population 4,604</a:t>
            </a:r>
          </a:p>
          <a:p>
            <a:endParaRPr lang="en-US" sz="2400" b="1" dirty="0" smtClean="0"/>
          </a:p>
        </p:txBody>
      </p:sp>
    </p:spTree>
    <p:extLst>
      <p:ext uri="{BB962C8B-B14F-4D97-AF65-F5344CB8AC3E}">
        <p14:creationId xmlns:p14="http://schemas.microsoft.com/office/powerpoint/2010/main" val="669317699"/>
      </p:ext>
    </p:extLst>
  </p:cSld>
  <p:clrMapOvr>
    <a:masterClrMapping/>
  </p:clrMapOvr>
  <p:transition advClick="0" advTm="5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irchleigh Partners\Documents\General Business\Heritage Commission\Exeter 1950.PNG"/>
          <p:cNvPicPr>
            <a:picLocks noChangeAspect="1" noChangeArrowheads="1"/>
          </p:cNvPicPr>
          <p:nvPr/>
        </p:nvPicPr>
        <p:blipFill rotWithShape="1">
          <a:blip r:embed="rId2">
            <a:extLst>
              <a:ext uri="{28A0092B-C50C-407E-A947-70E740481C1C}">
                <a14:useLocalDpi xmlns:a14="http://schemas.microsoft.com/office/drawing/2010/main" val="0"/>
              </a:ext>
            </a:extLst>
          </a:blip>
          <a:srcRect r="14262"/>
          <a:stretch/>
        </p:blipFill>
        <p:spPr bwMode="auto">
          <a:xfrm>
            <a:off x="425448" y="380999"/>
            <a:ext cx="12598221" cy="9484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371600"/>
            <a:ext cx="1223412" cy="707886"/>
          </a:xfrm>
          <a:prstGeom prst="rect">
            <a:avLst/>
          </a:prstGeom>
          <a:noFill/>
        </p:spPr>
        <p:txBody>
          <a:bodyPr wrap="none" rtlCol="0">
            <a:spAutoFit/>
          </a:bodyPr>
          <a:lstStyle/>
          <a:p>
            <a:r>
              <a:rPr lang="en-US" sz="4000" b="1" dirty="0" smtClean="0">
                <a:solidFill>
                  <a:prstClr val="black"/>
                </a:solidFill>
              </a:rPr>
              <a:t>1950</a:t>
            </a:r>
          </a:p>
        </p:txBody>
      </p:sp>
      <p:sp>
        <p:nvSpPr>
          <p:cNvPr id="4" name="Rectangle 3"/>
          <p:cNvSpPr/>
          <p:nvPr/>
        </p:nvSpPr>
        <p:spPr>
          <a:xfrm>
            <a:off x="13182600" y="417492"/>
            <a:ext cx="2209800" cy="1200329"/>
          </a:xfrm>
          <a:prstGeom prst="rect">
            <a:avLst/>
          </a:prstGeom>
        </p:spPr>
        <p:txBody>
          <a:bodyPr wrap="square">
            <a:spAutoFit/>
          </a:bodyPr>
          <a:lstStyle/>
          <a:p>
            <a:pPr lvl="0"/>
            <a:r>
              <a:rPr lang="en-US" sz="2400" b="1" dirty="0" smtClean="0">
                <a:solidFill>
                  <a:prstClr val="black"/>
                </a:solidFill>
              </a:rPr>
              <a:t>1950</a:t>
            </a:r>
          </a:p>
          <a:p>
            <a:pPr lvl="0"/>
            <a:r>
              <a:rPr lang="en-US" sz="2400" b="1" dirty="0" smtClean="0">
                <a:solidFill>
                  <a:prstClr val="black"/>
                </a:solidFill>
              </a:rPr>
              <a:t>Population 5,664</a:t>
            </a:r>
            <a:endParaRPr lang="en-US" b="1" dirty="0"/>
          </a:p>
        </p:txBody>
      </p:sp>
    </p:spTree>
    <p:extLst>
      <p:ext uri="{BB962C8B-B14F-4D97-AF65-F5344CB8AC3E}">
        <p14:creationId xmlns:p14="http://schemas.microsoft.com/office/powerpoint/2010/main" val="3122658809"/>
      </p:ext>
    </p:extLst>
  </p:cSld>
  <p:clrMapOvr>
    <a:masterClrMapping/>
  </p:clrMapOvr>
  <p:transition advClick="0" advTm="5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7797" r="17291"/>
          <a:stretch/>
        </p:blipFill>
        <p:spPr bwMode="auto">
          <a:xfrm>
            <a:off x="1142999" y="609600"/>
            <a:ext cx="11514051" cy="838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182600" y="417492"/>
            <a:ext cx="2209800" cy="1200329"/>
          </a:xfrm>
          <a:prstGeom prst="rect">
            <a:avLst/>
          </a:prstGeom>
        </p:spPr>
        <p:txBody>
          <a:bodyPr wrap="square">
            <a:spAutoFit/>
          </a:bodyPr>
          <a:lstStyle/>
          <a:p>
            <a:pPr lvl="0"/>
            <a:r>
              <a:rPr lang="en-US" sz="2400" b="1" dirty="0" smtClean="0">
                <a:solidFill>
                  <a:prstClr val="black"/>
                </a:solidFill>
              </a:rPr>
              <a:t>2010</a:t>
            </a:r>
          </a:p>
          <a:p>
            <a:pPr lvl="0"/>
            <a:r>
              <a:rPr lang="en-US" sz="2400" b="1" dirty="0" smtClean="0">
                <a:solidFill>
                  <a:prstClr val="black"/>
                </a:solidFill>
              </a:rPr>
              <a:t>Population 14,300</a:t>
            </a:r>
            <a:endParaRPr lang="en-US" b="1" dirty="0"/>
          </a:p>
        </p:txBody>
      </p:sp>
    </p:spTree>
    <p:extLst>
      <p:ext uri="{BB962C8B-B14F-4D97-AF65-F5344CB8AC3E}">
        <p14:creationId xmlns:p14="http://schemas.microsoft.com/office/powerpoint/2010/main" val="2546527518"/>
      </p:ext>
    </p:extLst>
  </p:cSld>
  <p:clrMapOvr>
    <a:masterClrMapping/>
  </p:clrMapOvr>
  <p:transition advClick="0" advTm="4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82600" y="417492"/>
            <a:ext cx="2209800" cy="1200329"/>
          </a:xfrm>
          <a:prstGeom prst="rect">
            <a:avLst/>
          </a:prstGeom>
        </p:spPr>
        <p:txBody>
          <a:bodyPr wrap="square">
            <a:spAutoFit/>
          </a:bodyPr>
          <a:lstStyle/>
          <a:p>
            <a:pPr lvl="0"/>
            <a:r>
              <a:rPr lang="en-US" sz="2400" b="1" dirty="0" smtClean="0">
                <a:solidFill>
                  <a:prstClr val="black"/>
                </a:solidFill>
              </a:rPr>
              <a:t>2002</a:t>
            </a:r>
          </a:p>
          <a:p>
            <a:pPr lvl="0"/>
            <a:r>
              <a:rPr lang="en-US" sz="2400" b="1" dirty="0" smtClean="0">
                <a:solidFill>
                  <a:prstClr val="black"/>
                </a:solidFill>
              </a:rPr>
              <a:t>Population 14,300</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04" y="284355"/>
            <a:ext cx="11276496" cy="948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887947"/>
      </p:ext>
    </p:extLst>
  </p:cSld>
  <p:clrMapOvr>
    <a:masterClrMapping/>
  </p:clrMapOvr>
  <p:transition advClick="0" advTm="4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533400"/>
            <a:ext cx="8610600" cy="7288149"/>
          </a:xfrm>
          <a:prstGeom prst="rect">
            <a:avLst/>
          </a:prstGeom>
          <a:noFill/>
        </p:spPr>
        <p:txBody>
          <a:bodyPr wrap="square" lIns="146304" tIns="73152" rIns="146304" bIns="73152" rtlCol="0">
            <a:spAutoFit/>
          </a:bodyPr>
          <a:lstStyle/>
          <a:p>
            <a:pPr algn="ctr"/>
            <a:r>
              <a:rPr lang="en-US" sz="2400" b="1" dirty="0" smtClean="0"/>
              <a:t>With thanks to:</a:t>
            </a:r>
          </a:p>
          <a:p>
            <a:pPr algn="ctr"/>
            <a:r>
              <a:rPr lang="en-US" sz="2400" b="1" dirty="0" smtClean="0"/>
              <a:t>Exeter Heritage Commission</a:t>
            </a:r>
          </a:p>
          <a:p>
            <a:pPr algn="ctr"/>
            <a:r>
              <a:rPr lang="en-US" sz="2000" dirty="0" smtClean="0"/>
              <a:t>Peter Michaud</a:t>
            </a:r>
          </a:p>
          <a:p>
            <a:pPr algn="ctr"/>
            <a:r>
              <a:rPr lang="en-US" sz="2000" dirty="0" smtClean="0"/>
              <a:t>John Merkle</a:t>
            </a:r>
          </a:p>
          <a:p>
            <a:pPr algn="ctr"/>
            <a:r>
              <a:rPr lang="en-US" sz="2000" dirty="0" smtClean="0"/>
              <a:t>Mary Dupré</a:t>
            </a:r>
          </a:p>
          <a:p>
            <a:pPr algn="ctr"/>
            <a:r>
              <a:rPr lang="en-US" sz="2000" dirty="0" smtClean="0"/>
              <a:t>Jaime Lopez</a:t>
            </a:r>
          </a:p>
          <a:p>
            <a:pPr algn="ctr"/>
            <a:r>
              <a:rPr lang="en-US" sz="2000" dirty="0" smtClean="0"/>
              <a:t>Peter Smith</a:t>
            </a:r>
          </a:p>
          <a:p>
            <a:pPr algn="ctr"/>
            <a:r>
              <a:rPr lang="en-US" sz="2000" dirty="0" smtClean="0"/>
              <a:t>Kathy Corson, Planning Bd. Rep</a:t>
            </a:r>
          </a:p>
          <a:p>
            <a:pPr algn="ctr"/>
            <a:r>
              <a:rPr lang="en-US" sz="2000" dirty="0" smtClean="0"/>
              <a:t>Ron Schutz, HDC Rep</a:t>
            </a:r>
          </a:p>
          <a:p>
            <a:pPr algn="ctr"/>
            <a:r>
              <a:rPr lang="en-US" sz="2000" dirty="0" smtClean="0"/>
              <a:t>Julie Gilman, Selectmen’s Rep</a:t>
            </a:r>
          </a:p>
          <a:p>
            <a:pPr algn="ctr"/>
            <a:endParaRPr lang="en-US" sz="2000" dirty="0" smtClean="0"/>
          </a:p>
          <a:p>
            <a:pPr algn="ctr"/>
            <a:r>
              <a:rPr lang="en-US" sz="2000" b="1" dirty="0" smtClean="0"/>
              <a:t>Bruce Harvey Consulting</a:t>
            </a:r>
          </a:p>
          <a:p>
            <a:pPr algn="ctr"/>
            <a:r>
              <a:rPr lang="en-US" sz="2000" b="1" dirty="0" smtClean="0"/>
              <a:t>NH Division of Historical Resources</a:t>
            </a:r>
          </a:p>
          <a:p>
            <a:pPr algn="ctr"/>
            <a:endParaRPr lang="en-US" sz="2000" b="1" dirty="0" smtClean="0"/>
          </a:p>
          <a:p>
            <a:pPr algn="ctr"/>
            <a:r>
              <a:rPr lang="en-US" sz="2000" b="1" dirty="0" smtClean="0"/>
              <a:t>Photographs Courtesy of the Exeter </a:t>
            </a:r>
            <a:r>
              <a:rPr lang="en-US" sz="2000" b="1" dirty="0"/>
              <a:t>Historical </a:t>
            </a:r>
            <a:r>
              <a:rPr lang="en-US" sz="2000" b="1" dirty="0" smtClean="0"/>
              <a:t>Society</a:t>
            </a:r>
          </a:p>
          <a:p>
            <a:pPr algn="ctr"/>
            <a:endParaRPr lang="en-US" sz="2000" b="1" dirty="0"/>
          </a:p>
          <a:p>
            <a:pPr algn="ctr"/>
            <a:r>
              <a:rPr lang="en-US" sz="2000" b="1" dirty="0" smtClean="0"/>
              <a:t>“History of Exeter </a:t>
            </a:r>
            <a:r>
              <a:rPr lang="en-US" sz="2000" b="1" dirty="0"/>
              <a:t>1683-1888” Charles H. Bell </a:t>
            </a:r>
            <a:endParaRPr lang="en-US" sz="2000" b="1" dirty="0" smtClean="0"/>
          </a:p>
          <a:p>
            <a:pPr algn="ctr"/>
            <a:r>
              <a:rPr lang="en-US" sz="2000" b="1" dirty="0"/>
              <a:t>“History of Exeter </a:t>
            </a:r>
            <a:r>
              <a:rPr lang="en-US" sz="2000" b="1" dirty="0" smtClean="0"/>
              <a:t>1888-1988</a:t>
            </a:r>
            <a:r>
              <a:rPr lang="en-US" sz="2000" b="1" dirty="0"/>
              <a:t>” </a:t>
            </a:r>
            <a:r>
              <a:rPr lang="en-US" sz="2000" b="1" dirty="0" smtClean="0"/>
              <a:t>Nancy C. Merrill</a:t>
            </a:r>
          </a:p>
          <a:p>
            <a:pPr algn="ctr"/>
            <a:r>
              <a:rPr lang="en-US" sz="2000" b="1" dirty="0" smtClean="0"/>
              <a:t>“Images of America, Exeter” Carol Walker Aten </a:t>
            </a:r>
            <a:endParaRPr lang="en-US" sz="2000" b="1" dirty="0"/>
          </a:p>
          <a:p>
            <a:pPr algn="ctr"/>
            <a:endParaRPr lang="en-US" sz="2000" b="1" dirty="0" smtClean="0"/>
          </a:p>
          <a:p>
            <a:pPr algn="ctr"/>
            <a:r>
              <a:rPr lang="en-US" sz="2400" dirty="0" smtClean="0"/>
              <a:t>Made possible by:</a:t>
            </a:r>
          </a:p>
          <a:p>
            <a:pPr algn="ctr"/>
            <a:r>
              <a:rPr lang="en-US" sz="2400" dirty="0" smtClean="0"/>
              <a:t>NH DHR Certified Local Government Grant</a:t>
            </a:r>
            <a:endParaRPr lang="en-US" sz="2400" dirty="0"/>
          </a:p>
        </p:txBody>
      </p:sp>
      <p:pic>
        <p:nvPicPr>
          <p:cNvPr id="3" name="Picture 3" descr="http://exeterhistory.org/templates/exeterhistoricalsociety/images/AA-EHS-Logo-300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8565" y="8548684"/>
            <a:ext cx="1543050" cy="1095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New Hamphshire Historical Resourc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6" y="8381999"/>
            <a:ext cx="12573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8715374"/>
            <a:ext cx="1619252" cy="80962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025" y="8324850"/>
            <a:ext cx="1428750" cy="1428750"/>
          </a:xfrm>
          <a:prstGeom prst="rect">
            <a:avLst/>
          </a:prstGeom>
        </p:spPr>
      </p:pic>
    </p:spTree>
    <p:extLst>
      <p:ext uri="{BB962C8B-B14F-4D97-AF65-F5344CB8AC3E}">
        <p14:creationId xmlns:p14="http://schemas.microsoft.com/office/powerpoint/2010/main" val="1856031418"/>
      </p:ext>
    </p:extLst>
  </p:cSld>
  <p:clrMapOvr>
    <a:masterClrMapping/>
  </p:clrMapOvr>
  <p:transition spd="slow" advTm="40000">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371600"/>
            <a:ext cx="10134600" cy="4801314"/>
          </a:xfrm>
          <a:prstGeom prst="rect">
            <a:avLst/>
          </a:prstGeom>
        </p:spPr>
        <p:txBody>
          <a:bodyPr wrap="square">
            <a:spAutoFit/>
          </a:bodyPr>
          <a:lstStyle/>
          <a:p>
            <a:r>
              <a:rPr lang="en-US" sz="3200" dirty="0"/>
              <a:t>“The activity that is the subject of this </a:t>
            </a:r>
            <a:r>
              <a:rPr lang="en-US" sz="3200" dirty="0" smtClean="0"/>
              <a:t>video presentation </a:t>
            </a:r>
            <a:r>
              <a:rPr lang="en-US" sz="3200" dirty="0"/>
              <a:t>has been financed in part with federal funds from the National Park Service, Department of the Interior, through the New Hampshire Division of Historical Resources.  However, the contents and opinions do not necessarily reflect the views or policies of the Department of the Interior, nor does the mention of trade names or commercial products constitute endorsement or recommendation by the Department of the Interior.”</a:t>
            </a:r>
          </a:p>
          <a:p>
            <a:r>
              <a:rPr lang="en-US" dirty="0"/>
              <a:t> </a:t>
            </a:r>
          </a:p>
        </p:txBody>
      </p:sp>
    </p:spTree>
    <p:extLst>
      <p:ext uri="{BB962C8B-B14F-4D97-AF65-F5344CB8AC3E}">
        <p14:creationId xmlns:p14="http://schemas.microsoft.com/office/powerpoint/2010/main" val="810594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00" y="1676400"/>
            <a:ext cx="5105400" cy="3818324"/>
          </a:xfrm>
          <a:prstGeom prst="rect">
            <a:avLst/>
          </a:prstGeom>
          <a:effectLst>
            <a:outerShdw blurRad="50800" dist="38100" dir="13500000" algn="br" rotWithShape="0">
              <a:prstClr val="black">
                <a:alpha val="40000"/>
              </a:prstClr>
            </a:outerShdw>
          </a:effectLst>
        </p:spPr>
      </p:pic>
      <p:sp>
        <p:nvSpPr>
          <p:cNvPr id="5" name="TextBox 4"/>
          <p:cNvSpPr txBox="1"/>
          <p:nvPr/>
        </p:nvSpPr>
        <p:spPr>
          <a:xfrm>
            <a:off x="1371600" y="6629400"/>
            <a:ext cx="12801600" cy="1200329"/>
          </a:xfrm>
          <a:prstGeom prst="rect">
            <a:avLst/>
          </a:prstGeom>
          <a:noFill/>
        </p:spPr>
        <p:txBody>
          <a:bodyPr wrap="square" rtlCol="0">
            <a:spAutoFit/>
          </a:bodyPr>
          <a:lstStyle/>
          <a:p>
            <a:pPr algn="ctr"/>
            <a:r>
              <a:rPr lang="en-US" sz="7200" b="1" dirty="0" smtClean="0"/>
              <a:t>A March Through History</a:t>
            </a:r>
            <a:endParaRPr lang="en-US" sz="7200" b="1" dirty="0"/>
          </a:p>
        </p:txBody>
      </p:sp>
    </p:spTree>
    <p:extLst>
      <p:ext uri="{BB962C8B-B14F-4D97-AF65-F5344CB8AC3E}">
        <p14:creationId xmlns:p14="http://schemas.microsoft.com/office/powerpoint/2010/main" val="3686832200"/>
      </p:ext>
    </p:extLst>
  </p:cSld>
  <p:clrMapOvr>
    <a:masterClrMapping/>
  </p:clrMapOvr>
  <mc:AlternateContent xmlns:mc="http://schemas.openxmlformats.org/markup-compatibility/2006" xmlns:p14="http://schemas.microsoft.com/office/powerpoint/2010/main">
    <mc:Choice Requires="p14">
      <p:transition p14:dur="0" advTm="7419"/>
    </mc:Choice>
    <mc:Fallback xmlns="">
      <p:transition advTm="741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2647" y="1665768"/>
            <a:ext cx="11048409" cy="6370975"/>
          </a:xfrm>
          <a:prstGeom prst="rect">
            <a:avLst/>
          </a:prstGeom>
          <a:noFill/>
        </p:spPr>
        <p:txBody>
          <a:bodyPr wrap="none" rtlCol="0">
            <a:spAutoFit/>
          </a:bodyPr>
          <a:lstStyle/>
          <a:p>
            <a:pPr algn="ctr"/>
            <a:r>
              <a:rPr lang="en-US" sz="4800" b="1" dirty="0" smtClean="0"/>
              <a:t>Exeter 1770’s to 1800</a:t>
            </a:r>
          </a:p>
          <a:p>
            <a:pPr algn="ctr"/>
            <a:endParaRPr lang="en-US" sz="4000" b="1" dirty="0" smtClean="0"/>
          </a:p>
          <a:p>
            <a:pPr algn="ctr"/>
            <a:r>
              <a:rPr lang="en-US" sz="3200" dirty="0" smtClean="0"/>
              <a:t>Most subdivisions have been established</a:t>
            </a:r>
          </a:p>
          <a:p>
            <a:pPr algn="ctr"/>
            <a:endParaRPr lang="en-US" sz="3200" dirty="0" smtClean="0"/>
          </a:p>
          <a:p>
            <a:pPr algn="ctr"/>
            <a:r>
              <a:rPr lang="en-US" sz="3200" dirty="0" smtClean="0"/>
              <a:t>Phillips Exeter Academy established 1789</a:t>
            </a:r>
          </a:p>
          <a:p>
            <a:pPr algn="ctr"/>
            <a:endParaRPr lang="en-US" sz="3200" dirty="0"/>
          </a:p>
          <a:p>
            <a:pPr algn="ctr"/>
            <a:r>
              <a:rPr lang="en-US" sz="3200" b="1" dirty="0" smtClean="0"/>
              <a:t>Capitol of New Hampshire</a:t>
            </a:r>
          </a:p>
          <a:p>
            <a:pPr algn="ctr"/>
            <a:r>
              <a:rPr lang="en-US" sz="3200" b="1" dirty="0" smtClean="0"/>
              <a:t>First reading of the Declaration of Independence, July 18</a:t>
            </a:r>
            <a:r>
              <a:rPr lang="en-US" sz="3200" b="1" baseline="30000" dirty="0" smtClean="0"/>
              <a:t>th</a:t>
            </a:r>
            <a:r>
              <a:rPr lang="en-US" sz="3200" b="1" dirty="0" smtClean="0"/>
              <a:t>, 1776</a:t>
            </a:r>
          </a:p>
          <a:p>
            <a:pPr algn="ctr"/>
            <a:r>
              <a:rPr lang="en-US" sz="3200" b="1" dirty="0" smtClean="0"/>
              <a:t>Home to the State Treasury and Legislature</a:t>
            </a:r>
          </a:p>
          <a:p>
            <a:pPr algn="ctr"/>
            <a:r>
              <a:rPr lang="en-US" sz="3200" b="1" dirty="0" smtClean="0"/>
              <a:t>9</a:t>
            </a:r>
            <a:r>
              <a:rPr lang="en-US" sz="3200" b="1" baseline="30000" dirty="0" smtClean="0"/>
              <a:t>th</a:t>
            </a:r>
            <a:r>
              <a:rPr lang="en-US" sz="3200" b="1" dirty="0" smtClean="0"/>
              <a:t> State to ratify the Constitution</a:t>
            </a:r>
          </a:p>
          <a:p>
            <a:pPr algn="ctr"/>
            <a:r>
              <a:rPr lang="en-US" sz="3200" dirty="0" smtClean="0"/>
              <a:t>Increase in types of mills and trade goods</a:t>
            </a:r>
          </a:p>
          <a:p>
            <a:pPr algn="ctr"/>
            <a:r>
              <a:rPr lang="en-US" sz="3200" dirty="0" smtClean="0"/>
              <a:t>Gun Powder, Paper, Nails</a:t>
            </a:r>
          </a:p>
        </p:txBody>
      </p:sp>
    </p:spTree>
    <p:extLst>
      <p:ext uri="{BB962C8B-B14F-4D97-AF65-F5344CB8AC3E}">
        <p14:creationId xmlns:p14="http://schemas.microsoft.com/office/powerpoint/2010/main" val="2810070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54" y="457200"/>
            <a:ext cx="11277600" cy="9301452"/>
          </a:xfrm>
          <a:prstGeom prst="rect">
            <a:avLst/>
          </a:prstGeom>
        </p:spPr>
      </p:pic>
      <p:sp>
        <p:nvSpPr>
          <p:cNvPr id="3" name="TextBox 2"/>
          <p:cNvSpPr txBox="1"/>
          <p:nvPr/>
        </p:nvSpPr>
        <p:spPr>
          <a:xfrm>
            <a:off x="1371600" y="1295400"/>
            <a:ext cx="184731" cy="707886"/>
          </a:xfrm>
          <a:prstGeom prst="rect">
            <a:avLst/>
          </a:prstGeom>
          <a:noFill/>
        </p:spPr>
        <p:txBody>
          <a:bodyPr wrap="none" rtlCol="0">
            <a:spAutoFit/>
          </a:bodyPr>
          <a:lstStyle/>
          <a:p>
            <a:endParaRPr lang="en-US" sz="4000" b="1" dirty="0" smtClean="0"/>
          </a:p>
        </p:txBody>
      </p:sp>
      <p:sp>
        <p:nvSpPr>
          <p:cNvPr id="5" name="TextBox 4"/>
          <p:cNvSpPr txBox="1"/>
          <p:nvPr/>
        </p:nvSpPr>
        <p:spPr>
          <a:xfrm>
            <a:off x="1371600" y="941457"/>
            <a:ext cx="1223412" cy="707886"/>
          </a:xfrm>
          <a:prstGeom prst="rect">
            <a:avLst/>
          </a:prstGeom>
          <a:noFill/>
        </p:spPr>
        <p:txBody>
          <a:bodyPr wrap="none" rtlCol="0">
            <a:spAutoFit/>
          </a:bodyPr>
          <a:lstStyle/>
          <a:p>
            <a:r>
              <a:rPr lang="en-US" sz="4000" b="1" dirty="0" smtClean="0"/>
              <a:t>1802</a:t>
            </a:r>
          </a:p>
        </p:txBody>
      </p:sp>
      <p:sp>
        <p:nvSpPr>
          <p:cNvPr id="2" name="TextBox 1"/>
          <p:cNvSpPr txBox="1"/>
          <p:nvPr/>
        </p:nvSpPr>
        <p:spPr>
          <a:xfrm>
            <a:off x="12464902" y="482830"/>
            <a:ext cx="2743200" cy="6370975"/>
          </a:xfrm>
          <a:prstGeom prst="rect">
            <a:avLst/>
          </a:prstGeom>
          <a:noFill/>
        </p:spPr>
        <p:txBody>
          <a:bodyPr wrap="square" rtlCol="0">
            <a:spAutoFit/>
          </a:bodyPr>
          <a:lstStyle/>
          <a:p>
            <a:r>
              <a:rPr lang="en-US" sz="2400" b="1" dirty="0" smtClean="0"/>
              <a:t>Settlement expands and </a:t>
            </a:r>
            <a:r>
              <a:rPr lang="en-US" sz="2400" b="1" dirty="0" err="1" smtClean="0"/>
              <a:t>infills</a:t>
            </a:r>
            <a:r>
              <a:rPr lang="en-US" sz="2400" b="1" dirty="0" smtClean="0"/>
              <a:t> west along river</a:t>
            </a:r>
          </a:p>
          <a:p>
            <a:endParaRPr lang="en-US" sz="2400" b="1" dirty="0"/>
          </a:p>
          <a:p>
            <a:r>
              <a:rPr lang="en-US" sz="2400" b="1" dirty="0" smtClean="0"/>
              <a:t>Farming increases surrounding center and continues </a:t>
            </a:r>
            <a:r>
              <a:rPr lang="en-US" sz="2400" b="1" dirty="0"/>
              <a:t>west to forested areas</a:t>
            </a:r>
          </a:p>
          <a:p>
            <a:endParaRPr lang="en-US" sz="2400" b="1" dirty="0" smtClean="0"/>
          </a:p>
          <a:p>
            <a:r>
              <a:rPr lang="en-US" sz="2400" b="1" dirty="0" smtClean="0"/>
              <a:t>Highway access to Portsmouth, Hampton</a:t>
            </a:r>
            <a:r>
              <a:rPr lang="en-US" sz="2400" b="1" dirty="0"/>
              <a:t>, Brentwood, Epping  and </a:t>
            </a:r>
            <a:r>
              <a:rPr lang="en-US" sz="2400" b="1" dirty="0" smtClean="0"/>
              <a:t>Kingston</a:t>
            </a:r>
          </a:p>
          <a:p>
            <a:endParaRPr lang="en-US" sz="2400" b="1" dirty="0" smtClean="0"/>
          </a:p>
          <a:p>
            <a:endParaRPr lang="en-US" sz="2400" b="1" dirty="0"/>
          </a:p>
          <a:p>
            <a:endParaRPr lang="en-US" sz="2400" b="1" dirty="0" smtClean="0"/>
          </a:p>
        </p:txBody>
      </p:sp>
    </p:spTree>
    <p:extLst>
      <p:ext uri="{BB962C8B-B14F-4D97-AF65-F5344CB8AC3E}">
        <p14:creationId xmlns:p14="http://schemas.microsoft.com/office/powerpoint/2010/main" val="85705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rril 1802.jpg"/>
          <p:cNvPicPr>
            <a:picLocks noChangeAspect="1"/>
          </p:cNvPicPr>
          <p:nvPr/>
        </p:nvPicPr>
        <p:blipFill rotWithShape="1">
          <a:blip r:embed="rId3" cstate="print"/>
          <a:srcRect l="9502" t="10260" r="7854" b="8052"/>
          <a:stretch/>
        </p:blipFill>
        <p:spPr>
          <a:xfrm rot="16200000">
            <a:off x="365929" y="304629"/>
            <a:ext cx="9489828" cy="9590314"/>
          </a:xfrm>
          <a:prstGeom prst="rect">
            <a:avLst/>
          </a:prstGeom>
        </p:spPr>
      </p:pic>
      <p:sp>
        <p:nvSpPr>
          <p:cNvPr id="4" name="TextBox 3"/>
          <p:cNvSpPr txBox="1"/>
          <p:nvPr/>
        </p:nvSpPr>
        <p:spPr>
          <a:xfrm>
            <a:off x="1371600" y="882926"/>
            <a:ext cx="1223412" cy="707886"/>
          </a:xfrm>
          <a:prstGeom prst="rect">
            <a:avLst/>
          </a:prstGeom>
          <a:noFill/>
        </p:spPr>
        <p:txBody>
          <a:bodyPr wrap="none" rtlCol="0">
            <a:spAutoFit/>
          </a:bodyPr>
          <a:lstStyle/>
          <a:p>
            <a:r>
              <a:rPr lang="en-US" sz="4000" b="1" dirty="0" smtClean="0"/>
              <a:t>1802</a:t>
            </a:r>
          </a:p>
        </p:txBody>
      </p:sp>
      <p:sp>
        <p:nvSpPr>
          <p:cNvPr id="2" name="TextBox 1"/>
          <p:cNvSpPr txBox="1"/>
          <p:nvPr/>
        </p:nvSpPr>
        <p:spPr>
          <a:xfrm>
            <a:off x="11353800" y="457200"/>
            <a:ext cx="3962399" cy="9325630"/>
          </a:xfrm>
          <a:prstGeom prst="rect">
            <a:avLst/>
          </a:prstGeom>
          <a:noFill/>
        </p:spPr>
        <p:txBody>
          <a:bodyPr wrap="square" rtlCol="0">
            <a:spAutoFit/>
          </a:bodyPr>
          <a:lstStyle/>
          <a:p>
            <a:r>
              <a:rPr lang="en-US" sz="2400" b="1" dirty="0" smtClean="0"/>
              <a:t>Mills and wharves along the river included: </a:t>
            </a:r>
            <a:r>
              <a:rPr lang="en-US" sz="2400" b="1" dirty="0" err="1" smtClean="0"/>
              <a:t>fulling</a:t>
            </a:r>
            <a:r>
              <a:rPr lang="en-US" sz="2400" b="1" dirty="0" smtClean="0"/>
              <a:t>, linseed oil, lumber, Ship building</a:t>
            </a:r>
          </a:p>
          <a:p>
            <a:endParaRPr lang="en-US" sz="2400" b="1" dirty="0"/>
          </a:p>
          <a:p>
            <a:r>
              <a:rPr lang="en-US" sz="2400" b="1" dirty="0"/>
              <a:t>Land’s End (now Park St.)</a:t>
            </a:r>
          </a:p>
          <a:p>
            <a:r>
              <a:rPr lang="en-US" sz="2400" b="1" dirty="0"/>
              <a:t>m</a:t>
            </a:r>
            <a:r>
              <a:rPr lang="en-US" sz="2400" b="1" dirty="0" smtClean="0"/>
              <a:t>ain delivery point for timber</a:t>
            </a:r>
          </a:p>
          <a:p>
            <a:endParaRPr lang="en-US" sz="2400" b="1" dirty="0"/>
          </a:p>
          <a:p>
            <a:r>
              <a:rPr lang="en-US" sz="2400" b="1" dirty="0" smtClean="0"/>
              <a:t>Supporting businesses</a:t>
            </a:r>
          </a:p>
          <a:p>
            <a:endParaRPr lang="en-US" sz="2400" b="1" dirty="0"/>
          </a:p>
          <a:p>
            <a:r>
              <a:rPr lang="en-US" sz="2400" b="1" dirty="0" smtClean="0"/>
              <a:t>Continued development in downtown</a:t>
            </a:r>
          </a:p>
          <a:p>
            <a:endParaRPr lang="en-US" sz="2400" b="1" dirty="0" smtClean="0"/>
          </a:p>
          <a:p>
            <a:r>
              <a:rPr lang="en-US" sz="2400" b="1" dirty="0" smtClean="0"/>
              <a:t>Academy forms western edge of dense development</a:t>
            </a:r>
          </a:p>
          <a:p>
            <a:endParaRPr lang="en-US" sz="2400" b="1" dirty="0"/>
          </a:p>
          <a:p>
            <a:r>
              <a:rPr lang="en-US" sz="2400" b="1" dirty="0" smtClean="0"/>
              <a:t>Cass, Park and Summer Streets begin infill development</a:t>
            </a:r>
          </a:p>
          <a:p>
            <a:endParaRPr lang="en-US" sz="2400" b="1" dirty="0"/>
          </a:p>
          <a:p>
            <a:r>
              <a:rPr lang="en-US" sz="2400" b="1" dirty="0" smtClean="0"/>
              <a:t>Water Street built up to avoid flooding</a:t>
            </a:r>
          </a:p>
          <a:p>
            <a:endParaRPr lang="en-US" sz="2400" b="1" dirty="0"/>
          </a:p>
          <a:p>
            <a:r>
              <a:rPr lang="en-US" sz="2400" b="1" dirty="0" smtClean="0"/>
              <a:t>First Bank 1803</a:t>
            </a:r>
          </a:p>
          <a:p>
            <a:endParaRPr lang="en-US" sz="2400" b="1" dirty="0"/>
          </a:p>
        </p:txBody>
      </p:sp>
    </p:spTree>
    <p:extLst>
      <p:ext uri="{BB962C8B-B14F-4D97-AF65-F5344CB8AC3E}">
        <p14:creationId xmlns:p14="http://schemas.microsoft.com/office/powerpoint/2010/main" val="317090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1811000" cy="8443880"/>
          </a:xfrm>
          <a:prstGeom prst="rect">
            <a:avLst/>
          </a:prstGeom>
        </p:spPr>
      </p:pic>
      <p:sp>
        <p:nvSpPr>
          <p:cNvPr id="4" name="TextBox 3"/>
          <p:cNvSpPr txBox="1"/>
          <p:nvPr/>
        </p:nvSpPr>
        <p:spPr>
          <a:xfrm>
            <a:off x="12725400" y="457200"/>
            <a:ext cx="2514600" cy="1938992"/>
          </a:xfrm>
          <a:prstGeom prst="rect">
            <a:avLst/>
          </a:prstGeom>
          <a:noFill/>
        </p:spPr>
        <p:txBody>
          <a:bodyPr wrap="square" rtlCol="0">
            <a:spAutoFit/>
          </a:bodyPr>
          <a:lstStyle/>
          <a:p>
            <a:r>
              <a:rPr lang="en-US" sz="2400" b="1" dirty="0" smtClean="0"/>
              <a:t>Example</a:t>
            </a:r>
          </a:p>
          <a:p>
            <a:endParaRPr lang="en-US" sz="2400" b="1" dirty="0"/>
          </a:p>
          <a:p>
            <a:r>
              <a:rPr lang="en-US" sz="2400" b="1" dirty="0" smtClean="0"/>
              <a:t>Schooner on the </a:t>
            </a:r>
            <a:r>
              <a:rPr lang="en-US" sz="2400" b="1" dirty="0" err="1" smtClean="0"/>
              <a:t>Squamscott</a:t>
            </a:r>
            <a:endParaRPr lang="en-US" sz="2400" b="1" dirty="0" smtClean="0"/>
          </a:p>
          <a:p>
            <a:endParaRPr lang="en-US" sz="2400" b="1" dirty="0"/>
          </a:p>
        </p:txBody>
      </p:sp>
    </p:spTree>
    <p:extLst>
      <p:ext uri="{BB962C8B-B14F-4D97-AF65-F5344CB8AC3E}">
        <p14:creationId xmlns:p14="http://schemas.microsoft.com/office/powerpoint/2010/main" val="1192442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40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3863</TotalTime>
  <Words>992</Words>
  <Application>Microsoft Office PowerPoint</Application>
  <PresentationFormat>Custom</PresentationFormat>
  <Paragraphs>308</Paragraphs>
  <Slides>57</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juliedgilman</dc:creator>
  <cp:lastModifiedBy>Sheri Riffle</cp:lastModifiedBy>
  <cp:revision>212</cp:revision>
  <dcterms:modified xsi:type="dcterms:W3CDTF">2019-02-08T14:58:57Z</dcterms:modified>
</cp:coreProperties>
</file>