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73" r:id="rId3"/>
    <p:sldId id="272" r:id="rId4"/>
    <p:sldId id="263" r:id="rId5"/>
    <p:sldId id="283" r:id="rId6"/>
    <p:sldId id="284" r:id="rId7"/>
    <p:sldId id="285" r:id="rId8"/>
    <p:sldId id="264" r:id="rId9"/>
    <p:sldId id="261" r:id="rId10"/>
    <p:sldId id="286" r:id="rId11"/>
    <p:sldId id="279" r:id="rId12"/>
    <p:sldId id="278" r:id="rId13"/>
    <p:sldId id="282" r:id="rId14"/>
    <p:sldId id="290" r:id="rId15"/>
    <p:sldId id="280" r:id="rId16"/>
    <p:sldId id="292" r:id="rId17"/>
    <p:sldId id="291" r:id="rId18"/>
    <p:sldId id="260" r:id="rId19"/>
    <p:sldId id="287" r:id="rId20"/>
    <p:sldId id="288" r:id="rId21"/>
    <p:sldId id="269" r:id="rId22"/>
    <p:sldId id="275" r:id="rId23"/>
    <p:sldId id="276" r:id="rId24"/>
    <p:sldId id="277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AE54"/>
    <a:srgbClr val="332E2A"/>
    <a:srgbClr val="5E130C"/>
    <a:srgbClr val="5745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67" autoAdjust="0"/>
    <p:restoredTop sz="93208" autoAdjust="0"/>
  </p:normalViewPr>
  <p:slideViewPr>
    <p:cSldViewPr>
      <p:cViewPr varScale="1">
        <p:scale>
          <a:sx n="105" d="100"/>
          <a:sy n="105" d="100"/>
        </p:scale>
        <p:origin x="-195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2" d="100"/>
          <a:sy n="52" d="100"/>
        </p:scale>
        <p:origin x="-2712" y="-77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EB8322-F2C5-41A3-ADAB-BDA80ACD9625}" type="datetimeFigureOut">
              <a:rPr lang="en-US" smtClean="0"/>
              <a:pPr/>
              <a:t>9/29/2017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12A1B2-EC41-4A9C-93D3-44F43D7F0F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663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F8640E-D54C-42AD-8088-CA6BEF6BF561}" type="datetimeFigureOut">
              <a:rPr lang="en-US" smtClean="0"/>
              <a:pPr/>
              <a:t>9/29/2017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662EAF-4C59-4393-BB57-B4F46149AD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600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62EAF-4C59-4393-BB57-B4F46149AD9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895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Overarching objective: develop compete streets alternatives that address, pedestrian facilities, bike accommodations, parking, and traffic congestion</a:t>
            </a:r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we work through the design process with the Town and the Public, develop more specific objectives based on:</a:t>
            </a:r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Better understand the context of the corridor through stakeholder input</a:t>
            </a:r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Identify opportunities and constraints</a:t>
            </a:r>
          </a:p>
          <a:p>
            <a:pPr lvl="0"/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Complete street approach: there will be tradeoffs – balancing competing interests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62EAF-4C59-4393-BB57-B4F46149AD9E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100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1617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10" descr="Logo smaller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30403"/>
              </a:clrFrom>
              <a:clrTo>
                <a:srgbClr val="03040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8200" y="5843606"/>
            <a:ext cx="1752600" cy="9381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DB60D6C-FD48-4AF5-986D-96D9F3536D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5921828"/>
            <a:ext cx="1524000" cy="7837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D02FA-7670-4B57-9D6B-968C2535299D}" type="datetime1">
              <a:rPr lang="en-US" smtClean="0"/>
              <a:pPr/>
              <a:t>9/29/2017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0B785-1509-49D6-8663-56785CD5267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Logo smaller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1A1915"/>
              </a:clrFrom>
              <a:clrTo>
                <a:srgbClr val="1A191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" y="161418"/>
            <a:ext cx="1409700" cy="75463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845BE-667F-42E8-ABD4-F005B5AEF17D}" type="datetime1">
              <a:rPr lang="en-US" smtClean="0"/>
              <a:pPr/>
              <a:t>9/29/2017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0B785-1509-49D6-8663-56785CD526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396B6-DA52-4B65-B407-BF0459E8BAAB}" type="datetime1">
              <a:rPr lang="en-US" smtClean="0"/>
              <a:pPr/>
              <a:t>9/29/2017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0B785-1509-49D6-8663-56785CD526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w/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/>
            </a:lvl1pPr>
          </a:lstStyle>
          <a:p>
            <a:fld id="{3F869F86-B98A-4B3F-9813-D04C2FCDFB6B}" type="datetimeFigureOut">
              <a:rPr lang="en-US" smtClean="0"/>
              <a:pPr/>
              <a:t>9/29/2017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074F7FE3-B8BE-4FB8-9DEA-CBE0039B072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ings.tif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1A1915"/>
              </a:clrFrom>
              <a:clrTo>
                <a:srgbClr val="1A1915">
                  <a:alpha val="0"/>
                </a:srgbClr>
              </a:clrTo>
            </a:clrChange>
          </a:blip>
          <a:srcRect l="19344" t="9484" r="24809" b="47420"/>
          <a:stretch>
            <a:fillRect/>
          </a:stretch>
        </p:blipFill>
        <p:spPr>
          <a:xfrm>
            <a:off x="3429000" y="6359344"/>
            <a:ext cx="838200" cy="346256"/>
          </a:xfrm>
          <a:prstGeom prst="rect">
            <a:avLst/>
          </a:prstGeom>
        </p:spPr>
      </p:pic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4191000" y="63404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FeWood.com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0386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146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 sz="1000"/>
            </a:lvl1pPr>
          </a:lstStyle>
          <a:p>
            <a:fld id="{3F869F86-B98A-4B3F-9813-D04C2FCDFB6B}" type="datetimeFigureOut">
              <a:rPr lang="en-US" smtClean="0"/>
              <a:pPr/>
              <a:t>9/29/2017</a:t>
            </a:fld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 sz="1000"/>
            </a:lvl1pPr>
          </a:lstStyle>
          <a:p>
            <a:fld id="{074F7FE3-B8BE-4FB8-9DEA-CBE0039B072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Rings.tif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1A1915"/>
              </a:clrFrom>
              <a:clrTo>
                <a:srgbClr val="1A1915">
                  <a:alpha val="0"/>
                </a:srgbClr>
              </a:clrTo>
            </a:clrChange>
          </a:blip>
          <a:srcRect l="19344" t="9484" r="24809" b="47420"/>
          <a:stretch>
            <a:fillRect/>
          </a:stretch>
        </p:blipFill>
        <p:spPr>
          <a:xfrm>
            <a:off x="3429000" y="6359344"/>
            <a:ext cx="838200" cy="346256"/>
          </a:xfrm>
          <a:prstGeom prst="rect">
            <a:avLst/>
          </a:prstGeom>
        </p:spPr>
      </p:pic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4191000" y="63404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FeWood.com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 sz="1000"/>
            </a:lvl1pPr>
          </a:lstStyle>
          <a:p>
            <a:fld id="{3F869F86-B98A-4B3F-9813-D04C2FCDFB6B}" type="datetimeFigureOut">
              <a:rPr lang="en-US" smtClean="0"/>
              <a:pPr/>
              <a:t>9/29/2017</a:t>
            </a:fld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 sz="1000"/>
            </a:lvl1pPr>
          </a:lstStyle>
          <a:p>
            <a:fld id="{074F7FE3-B8BE-4FB8-9DEA-CBE0039B072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Rings.tif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1A1915"/>
              </a:clrFrom>
              <a:clrTo>
                <a:srgbClr val="1A1915">
                  <a:alpha val="0"/>
                </a:srgbClr>
              </a:clrTo>
            </a:clrChange>
          </a:blip>
          <a:srcRect l="19344" t="9484" r="24809" b="47420"/>
          <a:stretch>
            <a:fillRect/>
          </a:stretch>
        </p:blipFill>
        <p:spPr>
          <a:xfrm>
            <a:off x="3429000" y="6359344"/>
            <a:ext cx="838200" cy="346256"/>
          </a:xfrm>
          <a:prstGeom prst="rect">
            <a:avLst/>
          </a:prstGeom>
        </p:spPr>
      </p:pic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4191000" y="63404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FeWood.com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2E2A">
            <a:alpha val="8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811ADB-2016-4DE5-9540-0958E2095B30}" type="datetime1">
              <a:rPr lang="en-US" smtClean="0"/>
              <a:pPr/>
              <a:t>9/29/2017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A0B785-1509-49D6-8663-56785CD5267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2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DBAE54"/>
        </a:buClr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DBAE54"/>
        </a:buClr>
        <a:buFont typeface="Arial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DBAE54"/>
        </a:buClr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DBAE54"/>
        </a:buClr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DBAE54"/>
        </a:buClr>
        <a:buFont typeface="Arial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mailto:jmates@exeternh.gov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microsoft.com/office/2007/relationships/hdphoto" Target="../media/hdphoto1.wdp"/><Relationship Id="rId7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microsoft.com/office/2007/relationships/hdphoto" Target="../media/hdphoto2.wdp"/><Relationship Id="rId10" Type="http://schemas.microsoft.com/office/2007/relationships/hdphoto" Target="../media/hdphoto3.wdp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DBAE54"/>
                </a:solidFill>
              </a:rPr>
              <a:t>Lincoln Street Phase II Improvement Project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Public Input Meeting</a:t>
            </a:r>
          </a:p>
          <a:p>
            <a:r>
              <a:rPr lang="en-US" sz="2800" dirty="0"/>
              <a:t>June 27, 2017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3F0905B-C118-4193-BA05-4043216689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385763"/>
            <a:ext cx="1286466" cy="12954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26A0C4A8-89D9-4F2D-BFB1-40103166C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DBAE54"/>
                </a:solidFill>
              </a:rPr>
              <a:t>Safety Measures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52AA6952-EA0B-4348-B855-4ED0487A32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600200"/>
            <a:ext cx="4953000" cy="4525963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>
              <a:buNone/>
            </a:pPr>
            <a:r>
              <a:rPr lang="en-US" sz="2600" dirty="0"/>
              <a:t>Pedestrian safety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dirty="0"/>
              <a:t>Ample Sidewalks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dirty="0"/>
              <a:t>ADA Ramps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dirty="0"/>
              <a:t>High Visibility Crosswalks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dirty="0"/>
              <a:t>Bump-outs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dirty="0"/>
              <a:t>Adequate Lighting</a:t>
            </a:r>
          </a:p>
          <a:p>
            <a:pPr marL="0" indent="0">
              <a:buNone/>
            </a:pPr>
            <a:r>
              <a:rPr lang="en-US" sz="2600" dirty="0"/>
              <a:t>Traffic safety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dirty="0"/>
              <a:t>Movement, turning, visibility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dirty="0"/>
              <a:t>Bicycle awareness, signage, bike lanes where space permits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dirty="0"/>
              <a:t>Service vehicle movement, access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dirty="0"/>
              <a:t>Parking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dirty="0"/>
              <a:t>Clear signage and wayfinding</a:t>
            </a:r>
          </a:p>
          <a:p>
            <a:endParaRPr lang="en-US" sz="2400" dirty="0"/>
          </a:p>
        </p:txBody>
      </p:sp>
      <p:pic>
        <p:nvPicPr>
          <p:cNvPr id="10" name="Picture 9" descr="August 2011 002.JPG">
            <a:extLst>
              <a:ext uri="{FF2B5EF4-FFF2-40B4-BE49-F238E27FC236}">
                <a16:creationId xmlns="" xmlns:a16="http://schemas.microsoft.com/office/drawing/2014/main" id="{D5FA17B8-6F9B-4849-8663-A8EDCA09CE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9814"/>
          <a:stretch>
            <a:fillRect/>
          </a:stretch>
        </p:blipFill>
        <p:spPr>
          <a:xfrm>
            <a:off x="5342800" y="1752600"/>
            <a:ext cx="38012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3447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26A0C4A8-89D9-4F2D-BFB1-40103166C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DBAE54"/>
                </a:solidFill>
              </a:rPr>
              <a:t>Pedestrian Crossing Improvements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52AA6952-EA0B-4348-B855-4ED0487A32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1" y="1600201"/>
            <a:ext cx="3200400" cy="4854872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>
              <a:buNone/>
            </a:pPr>
            <a:r>
              <a:rPr lang="en-US" sz="2800" dirty="0"/>
              <a:t>Bump - Outs</a:t>
            </a:r>
          </a:p>
          <a:p>
            <a:pPr marL="685800">
              <a:lnSpc>
                <a:spcPct val="120000"/>
              </a:lnSpc>
              <a:spcBef>
                <a:spcPts val="400"/>
              </a:spcBef>
            </a:pPr>
            <a:r>
              <a:rPr lang="en-US" sz="1800" dirty="0"/>
              <a:t>Reduced crossing distance</a:t>
            </a:r>
          </a:p>
          <a:p>
            <a:pPr marL="685800">
              <a:lnSpc>
                <a:spcPct val="120000"/>
              </a:lnSpc>
              <a:spcBef>
                <a:spcPts val="400"/>
              </a:spcBef>
            </a:pPr>
            <a:r>
              <a:rPr lang="en-US" sz="1800" dirty="0"/>
              <a:t>Enhanced visibility for both pedestrians and roadway users</a:t>
            </a:r>
          </a:p>
          <a:p>
            <a:pPr marL="685800">
              <a:lnSpc>
                <a:spcPct val="120000"/>
              </a:lnSpc>
              <a:spcBef>
                <a:spcPts val="400"/>
              </a:spcBef>
            </a:pPr>
            <a:r>
              <a:rPr lang="en-US" sz="1800" dirty="0"/>
              <a:t>More space for signs &amp; amenities</a:t>
            </a:r>
          </a:p>
          <a:p>
            <a:pPr marL="685800">
              <a:lnSpc>
                <a:spcPct val="120000"/>
              </a:lnSpc>
              <a:spcBef>
                <a:spcPts val="400"/>
              </a:spcBef>
            </a:pPr>
            <a:r>
              <a:rPr lang="en-US" sz="1800" dirty="0"/>
              <a:t>Effective traffic calming</a:t>
            </a:r>
          </a:p>
          <a:p>
            <a:pPr marL="0" indent="0">
              <a:buNone/>
            </a:pPr>
            <a:r>
              <a:rPr lang="en-US" sz="2800" dirty="0"/>
              <a:t>Curb Ramps</a:t>
            </a:r>
          </a:p>
          <a:p>
            <a:pPr marL="685800"/>
            <a:r>
              <a:rPr lang="en-US" sz="1800" dirty="0"/>
              <a:t>Improved access for those with mobility or visibility disabilities</a:t>
            </a:r>
          </a:p>
          <a:p>
            <a:pPr marL="0" indent="0">
              <a:buNone/>
            </a:pPr>
            <a:r>
              <a:rPr lang="en-US" sz="2800" dirty="0"/>
              <a:t>RRFB’s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2F06D98-B6B3-42D8-8B83-697A5F8CC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1295400"/>
            <a:ext cx="3962400" cy="22291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2" descr="Image result for curb extension">
            <a:extLst>
              <a:ext uri="{FF2B5EF4-FFF2-40B4-BE49-F238E27FC236}">
                <a16:creationId xmlns="" xmlns:a16="http://schemas.microsoft.com/office/drawing/2014/main" id="{6A89AC5C-C3CC-4DD2-9A67-6175D7C188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6" r="20307" b="4"/>
          <a:stretch/>
        </p:blipFill>
        <p:spPr bwMode="auto">
          <a:xfrm>
            <a:off x="6629400" y="3940473"/>
            <a:ext cx="2284438" cy="25146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Documents and Settings\RLarochelle\Desktop\P-2347 dover SRTS\public meeting\RRFB%20median1.jpeg">
            <a:extLst>
              <a:ext uri="{FF2B5EF4-FFF2-40B4-BE49-F238E27FC236}">
                <a16:creationId xmlns="" xmlns:a16="http://schemas.microsoft.com/office/drawing/2014/main" id="{D07CC66A-1F97-4D24-BAF9-E2A4DD95F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57600" y="3733800"/>
            <a:ext cx="2774406" cy="20808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6501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26A0C4A8-89D9-4F2D-BFB1-40103166C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DBAE54"/>
                </a:solidFill>
              </a:rPr>
              <a:t>Pedestrian Crossing Improvements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52AA6952-EA0B-4348-B855-4ED0487A32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95400"/>
            <a:ext cx="4267200" cy="452596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3100" dirty="0"/>
              <a:t>Raised Intersections/</a:t>
            </a:r>
          </a:p>
          <a:p>
            <a:pPr marL="0" indent="0">
              <a:buNone/>
            </a:pPr>
            <a:r>
              <a:rPr lang="en-US" sz="3100" dirty="0"/>
              <a:t>Crossings</a:t>
            </a:r>
          </a:p>
          <a:p>
            <a:pPr marL="571500" indent="-285750"/>
            <a:r>
              <a:rPr lang="en-US" sz="1900" dirty="0"/>
              <a:t>Reduced crossing distance</a:t>
            </a:r>
          </a:p>
          <a:p>
            <a:pPr marL="571500" indent="-285750"/>
            <a:r>
              <a:rPr lang="en-US" sz="1900" dirty="0"/>
              <a:t>Enhanced visibility for both pedestrians and roadway users</a:t>
            </a:r>
          </a:p>
          <a:p>
            <a:pPr marL="571500" indent="-285750"/>
            <a:r>
              <a:rPr lang="en-US" sz="1900" dirty="0"/>
              <a:t>More space for signs &amp; amenities</a:t>
            </a:r>
          </a:p>
          <a:p>
            <a:pPr marL="571500" indent="-285750"/>
            <a:r>
              <a:rPr lang="en-US" sz="1900" dirty="0"/>
              <a:t>Effective traffic calming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9" name="Picture 8" descr="A picture containing text, map&#10;&#10;Description generated with very high confidence">
            <a:extLst>
              <a:ext uri="{FF2B5EF4-FFF2-40B4-BE49-F238E27FC236}">
                <a16:creationId xmlns="" xmlns:a16="http://schemas.microsoft.com/office/drawing/2014/main" id="{32844161-3C57-447A-83C0-0974B2BC51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48" r="2" b="18932"/>
          <a:stretch/>
        </p:blipFill>
        <p:spPr>
          <a:xfrm>
            <a:off x="4495800" y="2043367"/>
            <a:ext cx="4385470" cy="19576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 descr="A view of a city street&#10;&#10;Description generated with very high confidence">
            <a:extLst>
              <a:ext uri="{FF2B5EF4-FFF2-40B4-BE49-F238E27FC236}">
                <a16:creationId xmlns="" xmlns:a16="http://schemas.microsoft.com/office/drawing/2014/main" id="{3FAA7681-AA2C-4F72-A4FB-9DEB4B106B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845" r="-2" b="25641"/>
          <a:stretch/>
        </p:blipFill>
        <p:spPr>
          <a:xfrm>
            <a:off x="2723190" y="4311305"/>
            <a:ext cx="6158080" cy="20809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92F14AB-62E1-4CFD-8147-F940DEEAC7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724400"/>
            <a:ext cx="2788841" cy="1870564"/>
          </a:xfrm>
          <a:prstGeom prst="rect">
            <a:avLst/>
          </a:prstGeom>
        </p:spPr>
      </p:pic>
      <p:sp>
        <p:nvSpPr>
          <p:cNvPr id="8" name="Content Placeholder 4">
            <a:extLst>
              <a:ext uri="{FF2B5EF4-FFF2-40B4-BE49-F238E27FC236}">
                <a16:creationId xmlns="" xmlns:a16="http://schemas.microsoft.com/office/drawing/2014/main" id="{904936D0-C66F-47CF-AF05-340F9E3A33EF}"/>
              </a:ext>
            </a:extLst>
          </p:cNvPr>
          <p:cNvSpPr txBox="1">
            <a:spLocks/>
          </p:cNvSpPr>
          <p:nvPr/>
        </p:nvSpPr>
        <p:spPr>
          <a:xfrm>
            <a:off x="8128115" y="4000973"/>
            <a:ext cx="863485" cy="19002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DBAE54"/>
              </a:buClr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DBAE54"/>
              </a:buClr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DBAE54"/>
              </a:buClr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DBAE54"/>
              </a:buClr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DBAE54"/>
              </a:buClr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100" i="1" dirty="0"/>
              <a:t>Source: NATCO</a:t>
            </a:r>
          </a:p>
        </p:txBody>
      </p:sp>
    </p:spTree>
    <p:extLst>
      <p:ext uri="{BB962C8B-B14F-4D97-AF65-F5344CB8AC3E}">
        <p14:creationId xmlns:p14="http://schemas.microsoft.com/office/powerpoint/2010/main" val="23210615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26A0C4A8-89D9-4F2D-BFB1-40103166C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DBAE54"/>
                </a:solidFill>
              </a:rPr>
              <a:t>Bicycle Improvements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52AA6952-EA0B-4348-B855-4ED0487A32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600200"/>
            <a:ext cx="4267200" cy="452596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3100" dirty="0"/>
              <a:t>Bike Lanes</a:t>
            </a:r>
          </a:p>
          <a:p>
            <a:pPr marL="571500" indent="-285750"/>
            <a:r>
              <a:rPr lang="en-US" sz="2000" dirty="0"/>
              <a:t>Safety &amp; accessibility for bicyclists</a:t>
            </a:r>
          </a:p>
          <a:p>
            <a:pPr marL="571500" indent="-285750"/>
            <a:r>
              <a:rPr lang="en-US" sz="2000" dirty="0"/>
              <a:t>Roadway/Pedestrian buffer</a:t>
            </a:r>
          </a:p>
          <a:p>
            <a:pPr marL="571500" indent="-285750"/>
            <a:r>
              <a:rPr lang="en-US" sz="2000" dirty="0"/>
              <a:t>Encourages bike usage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6" name="Picture 2" descr="Image result for bikes lanes">
            <a:extLst>
              <a:ext uri="{FF2B5EF4-FFF2-40B4-BE49-F238E27FC236}">
                <a16:creationId xmlns="" xmlns:a16="http://schemas.microsoft.com/office/drawing/2014/main" id="{0349C724-3FA2-4859-BF94-F7C83237CE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73591" y="3863181"/>
            <a:ext cx="3654492" cy="273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3F37A05-6F99-47E4-8604-3F4E89280ED9}"/>
              </a:ext>
            </a:extLst>
          </p:cNvPr>
          <p:cNvPicPr>
            <a:picLocks noChangeAspect="1"/>
          </p:cNvPicPr>
          <p:nvPr/>
        </p:nvPicPr>
        <p:blipFill rotWithShape="1">
          <a:blip/>
          <a:srcRect l="-9475" r="9475"/>
          <a:stretch/>
        </p:blipFill>
        <p:spPr>
          <a:xfrm>
            <a:off x="4055901" y="1219200"/>
            <a:ext cx="4638675" cy="2441407"/>
          </a:xfrm>
          <a:prstGeom prst="rect">
            <a:avLst/>
          </a:prstGeom>
        </p:spPr>
      </p:pic>
      <p:sp>
        <p:nvSpPr>
          <p:cNvPr id="9" name="Content Placeholder 4">
            <a:extLst>
              <a:ext uri="{FF2B5EF4-FFF2-40B4-BE49-F238E27FC236}">
                <a16:creationId xmlns="" xmlns:a16="http://schemas.microsoft.com/office/drawing/2014/main" id="{207B446B-5123-4DDC-ADFF-E0FCB443945F}"/>
              </a:ext>
            </a:extLst>
          </p:cNvPr>
          <p:cNvSpPr txBox="1">
            <a:spLocks/>
          </p:cNvSpPr>
          <p:nvPr/>
        </p:nvSpPr>
        <p:spPr>
          <a:xfrm>
            <a:off x="7891358" y="3634714"/>
            <a:ext cx="863485" cy="19002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DBAE54"/>
              </a:buClr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DBAE54"/>
              </a:buClr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DBAE54"/>
              </a:buClr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DBAE54"/>
              </a:buClr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DBAE54"/>
              </a:buClr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100" i="1" dirty="0"/>
              <a:t>Source: NATCO</a:t>
            </a:r>
          </a:p>
        </p:txBody>
      </p:sp>
    </p:spTree>
    <p:extLst>
      <p:ext uri="{BB962C8B-B14F-4D97-AF65-F5344CB8AC3E}">
        <p14:creationId xmlns:p14="http://schemas.microsoft.com/office/powerpoint/2010/main" val="19588708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="" xmlns:a16="http://schemas.microsoft.com/office/drawing/2014/main" id="{AD00B75B-DE17-4DBA-8775-823819F05980}"/>
              </a:ext>
            </a:extLst>
          </p:cNvPr>
          <p:cNvSpPr txBox="1">
            <a:spLocks/>
          </p:cNvSpPr>
          <p:nvPr/>
        </p:nvSpPr>
        <p:spPr>
          <a:xfrm>
            <a:off x="284894" y="457200"/>
            <a:ext cx="86868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DBAE54"/>
                </a:solidFill>
              </a:rPr>
              <a:t>Streetscape &amp; Placemaking Amenities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="" xmlns:a16="http://schemas.microsoft.com/office/drawing/2014/main" id="{C321DE54-6431-476C-A689-205F534431BA}"/>
              </a:ext>
            </a:extLst>
          </p:cNvPr>
          <p:cNvSpPr txBox="1">
            <a:spLocks/>
          </p:cNvSpPr>
          <p:nvPr/>
        </p:nvSpPr>
        <p:spPr>
          <a:xfrm>
            <a:off x="111659" y="1295401"/>
            <a:ext cx="3082848" cy="213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>
              <a:spcBef>
                <a:spcPct val="20000"/>
              </a:spcBef>
              <a:buClr>
                <a:srgbClr val="DBAE54"/>
              </a:buClr>
              <a:buFont typeface="Arial" pitchFamily="34" charset="0"/>
              <a:buChar char="•"/>
              <a:defRPr sz="2400">
                <a:solidFill>
                  <a:schemeClr val="bg1"/>
                </a:solidFill>
              </a:defRPr>
            </a:lvl1pPr>
            <a:lvl2pPr marL="742950" indent="-285750">
              <a:spcBef>
                <a:spcPct val="20000"/>
              </a:spcBef>
              <a:buClr>
                <a:srgbClr val="DBAE54"/>
              </a:buClr>
              <a:buFont typeface="Arial" pitchFamily="34" charset="0"/>
              <a:buChar char="–"/>
              <a:defRPr sz="2800">
                <a:solidFill>
                  <a:schemeClr val="bg1"/>
                </a:solidFill>
              </a:defRPr>
            </a:lvl2pPr>
            <a:lvl3pPr marL="1143000" indent="-228600">
              <a:spcBef>
                <a:spcPct val="20000"/>
              </a:spcBef>
              <a:buClr>
                <a:srgbClr val="DBAE54"/>
              </a:buClr>
              <a:buFont typeface="Arial" pitchFamily="34" charset="0"/>
              <a:buChar char="•"/>
              <a:defRPr sz="2400">
                <a:solidFill>
                  <a:schemeClr val="bg1"/>
                </a:solidFill>
              </a:defRPr>
            </a:lvl3pPr>
            <a:lvl4pPr marL="1600200" indent="-228600">
              <a:spcBef>
                <a:spcPct val="20000"/>
              </a:spcBef>
              <a:buClr>
                <a:srgbClr val="DBAE54"/>
              </a:buClr>
              <a:buFont typeface="Arial" pitchFamily="34" charset="0"/>
              <a:buChar char="–"/>
              <a:defRPr sz="2000">
                <a:solidFill>
                  <a:schemeClr val="bg1"/>
                </a:solidFill>
              </a:defRPr>
            </a:lvl4pPr>
            <a:lvl5pPr marL="2057400" indent="-228600">
              <a:spcBef>
                <a:spcPct val="20000"/>
              </a:spcBef>
              <a:buClr>
                <a:srgbClr val="DBAE54"/>
              </a:buClr>
              <a:buFont typeface="Arial" pitchFamily="34" charset="0"/>
              <a:buChar char="»"/>
              <a:defRPr sz="2000">
                <a:solidFill>
                  <a:schemeClr val="bg1"/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indent="0">
              <a:buNone/>
            </a:pPr>
            <a:r>
              <a:rPr lang="en-US" sz="1600" dirty="0"/>
              <a:t>Benches</a:t>
            </a:r>
          </a:p>
          <a:p>
            <a:pPr marL="0" indent="0">
              <a:buNone/>
            </a:pPr>
            <a:r>
              <a:rPr lang="en-US" sz="1600" dirty="0"/>
              <a:t>Litter Receptacles</a:t>
            </a:r>
          </a:p>
          <a:p>
            <a:pPr marL="0" indent="0">
              <a:buNone/>
            </a:pPr>
            <a:r>
              <a:rPr lang="en-US" sz="1600" dirty="0"/>
              <a:t>Bike Racks</a:t>
            </a:r>
          </a:p>
          <a:p>
            <a:pPr marL="0" indent="0">
              <a:buNone/>
            </a:pPr>
            <a:r>
              <a:rPr lang="en-US" sz="1600" dirty="0"/>
              <a:t>Light Poles</a:t>
            </a:r>
          </a:p>
          <a:p>
            <a:pPr marL="0" indent="0">
              <a:buNone/>
            </a:pPr>
            <a:r>
              <a:rPr lang="en-US" sz="1600" dirty="0"/>
              <a:t>Bollards</a:t>
            </a:r>
          </a:p>
          <a:p>
            <a:pPr marL="0" indent="0">
              <a:buNone/>
            </a:pPr>
            <a:r>
              <a:rPr lang="en-US" sz="1600" dirty="0"/>
              <a:t>Fences</a:t>
            </a:r>
          </a:p>
          <a:p>
            <a:pPr marL="0" indent="0">
              <a:buNone/>
            </a:pPr>
            <a:r>
              <a:rPr lang="en-US" sz="1600" dirty="0"/>
              <a:t>Signage and wayfinding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0C94E79B-939F-456A-B570-C38D778717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3" t="6001" r="-1"/>
          <a:stretch/>
        </p:blipFill>
        <p:spPr>
          <a:xfrm>
            <a:off x="3297260" y="1219200"/>
            <a:ext cx="2951141" cy="23873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BCEE0915-B428-4307-8FB4-C84FB07798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78" b="-1"/>
          <a:stretch/>
        </p:blipFill>
        <p:spPr>
          <a:xfrm>
            <a:off x="6324600" y="1219200"/>
            <a:ext cx="2819400" cy="23903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D333BCF-9D1E-4FF5-9EAF-54BB98788413}"/>
              </a:ext>
            </a:extLst>
          </p:cNvPr>
          <p:cNvSpPr txBox="1"/>
          <p:nvPr/>
        </p:nvSpPr>
        <p:spPr>
          <a:xfrm>
            <a:off x="341014" y="4396837"/>
            <a:ext cx="3031544" cy="20286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>
              <a:spcBef>
                <a:spcPct val="20000"/>
              </a:spcBef>
              <a:buClr>
                <a:srgbClr val="DBAE54"/>
              </a:buClr>
              <a:buFont typeface="Arial" pitchFamily="34" charset="0"/>
              <a:buChar char="•"/>
              <a:defRPr sz="2400">
                <a:solidFill>
                  <a:schemeClr val="bg1"/>
                </a:solidFill>
              </a:defRPr>
            </a:lvl1pPr>
            <a:lvl2pPr marL="742950" indent="-285750">
              <a:spcBef>
                <a:spcPct val="20000"/>
              </a:spcBef>
              <a:buClr>
                <a:srgbClr val="DBAE54"/>
              </a:buClr>
              <a:buFont typeface="Arial" pitchFamily="34" charset="0"/>
              <a:buChar char="–"/>
              <a:defRPr sz="2800">
                <a:solidFill>
                  <a:schemeClr val="bg1"/>
                </a:solidFill>
              </a:defRPr>
            </a:lvl2pPr>
            <a:lvl3pPr marL="1143000" indent="-228600">
              <a:spcBef>
                <a:spcPct val="20000"/>
              </a:spcBef>
              <a:buClr>
                <a:srgbClr val="DBAE54"/>
              </a:buClr>
              <a:buFont typeface="Arial" pitchFamily="34" charset="0"/>
              <a:buChar char="•"/>
              <a:defRPr sz="2400">
                <a:solidFill>
                  <a:schemeClr val="bg1"/>
                </a:solidFill>
              </a:defRPr>
            </a:lvl3pPr>
            <a:lvl4pPr marL="1600200" indent="-228600">
              <a:spcBef>
                <a:spcPct val="20000"/>
              </a:spcBef>
              <a:buClr>
                <a:srgbClr val="DBAE54"/>
              </a:buClr>
              <a:buFont typeface="Arial" pitchFamily="34" charset="0"/>
              <a:buChar char="–"/>
              <a:defRPr sz="2000">
                <a:solidFill>
                  <a:schemeClr val="bg1"/>
                </a:solidFill>
              </a:defRPr>
            </a:lvl4pPr>
            <a:lvl5pPr marL="2057400" indent="-228600">
              <a:spcBef>
                <a:spcPct val="20000"/>
              </a:spcBef>
              <a:buClr>
                <a:srgbClr val="DBAE54"/>
              </a:buClr>
              <a:buFont typeface="Arial" pitchFamily="34" charset="0"/>
              <a:buChar char="»"/>
              <a:defRPr sz="2000">
                <a:solidFill>
                  <a:schemeClr val="bg1"/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indent="0">
              <a:buNone/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3E64C5A-8056-41DA-A721-5C88E338A993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840" r="9359" b="21678"/>
          <a:stretch/>
        </p:blipFill>
        <p:spPr>
          <a:xfrm>
            <a:off x="5431613" y="3654550"/>
            <a:ext cx="3819176" cy="2370523"/>
          </a:xfrm>
          <a:prstGeom prst="rect">
            <a:avLst/>
          </a:prstGeom>
        </p:spPr>
      </p:pic>
      <p:pic>
        <p:nvPicPr>
          <p:cNvPr id="13" name="Content Placeholder 3">
            <a:extLst>
              <a:ext uri="{FF2B5EF4-FFF2-40B4-BE49-F238E27FC236}">
                <a16:creationId xmlns="" xmlns:a16="http://schemas.microsoft.com/office/drawing/2014/main" id="{E5BF8DB9-B0FA-4ECC-98E9-E06679906C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015" t="41241" r="378" b="711"/>
          <a:stretch/>
        </p:blipFill>
        <p:spPr>
          <a:xfrm>
            <a:off x="76200" y="3657548"/>
            <a:ext cx="3144107" cy="23884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932E443-2860-42B3-9E8D-E1C532641546}"/>
              </a:ext>
            </a:extLst>
          </p:cNvPr>
          <p:cNvPicPr>
            <a:picLocks noChangeAspect="1"/>
          </p:cNvPicPr>
          <p:nvPr/>
        </p:nvPicPr>
        <p:blipFill rotWithShape="1"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8"/>
          <a:stretch/>
        </p:blipFill>
        <p:spPr>
          <a:xfrm>
            <a:off x="3297260" y="3651512"/>
            <a:ext cx="2057400" cy="237356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6C17D4A1-B2E8-4768-B503-3FF2B1E14006}"/>
              </a:ext>
            </a:extLst>
          </p:cNvPr>
          <p:cNvSpPr/>
          <p:nvPr/>
        </p:nvSpPr>
        <p:spPr>
          <a:xfrm>
            <a:off x="3297260" y="6070025"/>
            <a:ext cx="52722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Pocket Parks (small spaces designed for people to linger, socialize, relax, enjoy, eat, and meet-up)</a:t>
            </a:r>
          </a:p>
        </p:txBody>
      </p:sp>
    </p:spTree>
    <p:extLst>
      <p:ext uri="{BB962C8B-B14F-4D97-AF65-F5344CB8AC3E}">
        <p14:creationId xmlns:p14="http://schemas.microsoft.com/office/powerpoint/2010/main" val="36787882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="" xmlns:a16="http://schemas.microsoft.com/office/drawing/2014/main" id="{AD00B75B-DE17-4DBA-8775-823819F05980}"/>
              </a:ext>
            </a:extLst>
          </p:cNvPr>
          <p:cNvSpPr txBox="1">
            <a:spLocks/>
          </p:cNvSpPr>
          <p:nvPr/>
        </p:nvSpPr>
        <p:spPr>
          <a:xfrm>
            <a:off x="284894" y="457200"/>
            <a:ext cx="86868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DBAE54"/>
                </a:solidFill>
              </a:rPr>
              <a:t>Lighting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="" xmlns:a16="http://schemas.microsoft.com/office/drawing/2014/main" id="{C321DE54-6431-476C-A689-205F534431BA}"/>
              </a:ext>
            </a:extLst>
          </p:cNvPr>
          <p:cNvSpPr txBox="1">
            <a:spLocks/>
          </p:cNvSpPr>
          <p:nvPr/>
        </p:nvSpPr>
        <p:spPr>
          <a:xfrm>
            <a:off x="284894" y="1640941"/>
            <a:ext cx="2819400" cy="49247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>
              <a:spcBef>
                <a:spcPct val="20000"/>
              </a:spcBef>
              <a:buClr>
                <a:srgbClr val="DBAE54"/>
              </a:buClr>
              <a:buFont typeface="Arial" pitchFamily="34" charset="0"/>
              <a:buChar char="•"/>
              <a:defRPr sz="2400">
                <a:solidFill>
                  <a:schemeClr val="bg1"/>
                </a:solidFill>
              </a:defRPr>
            </a:lvl1pPr>
            <a:lvl2pPr marL="742950" indent="-285750">
              <a:spcBef>
                <a:spcPct val="20000"/>
              </a:spcBef>
              <a:buClr>
                <a:srgbClr val="DBAE54"/>
              </a:buClr>
              <a:buFont typeface="Arial" pitchFamily="34" charset="0"/>
              <a:buChar char="–"/>
              <a:defRPr sz="2800">
                <a:solidFill>
                  <a:schemeClr val="bg1"/>
                </a:solidFill>
              </a:defRPr>
            </a:lvl2pPr>
            <a:lvl3pPr marL="1143000" indent="-228600">
              <a:spcBef>
                <a:spcPct val="20000"/>
              </a:spcBef>
              <a:buClr>
                <a:srgbClr val="DBAE54"/>
              </a:buClr>
              <a:buFont typeface="Arial" pitchFamily="34" charset="0"/>
              <a:buChar char="•"/>
              <a:defRPr sz="2400">
                <a:solidFill>
                  <a:schemeClr val="bg1"/>
                </a:solidFill>
              </a:defRPr>
            </a:lvl3pPr>
            <a:lvl4pPr marL="1600200" indent="-228600">
              <a:spcBef>
                <a:spcPct val="20000"/>
              </a:spcBef>
              <a:buClr>
                <a:srgbClr val="DBAE54"/>
              </a:buClr>
              <a:buFont typeface="Arial" pitchFamily="34" charset="0"/>
              <a:buChar char="–"/>
              <a:defRPr sz="2000">
                <a:solidFill>
                  <a:schemeClr val="bg1"/>
                </a:solidFill>
              </a:defRPr>
            </a:lvl4pPr>
            <a:lvl5pPr marL="2057400" indent="-228600">
              <a:spcBef>
                <a:spcPct val="20000"/>
              </a:spcBef>
              <a:buClr>
                <a:srgbClr val="DBAE54"/>
              </a:buClr>
              <a:buFont typeface="Arial" pitchFamily="34" charset="0"/>
              <a:buChar char="»"/>
              <a:defRPr sz="2000">
                <a:solidFill>
                  <a:schemeClr val="bg1"/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indent="0">
              <a:buNone/>
            </a:pPr>
            <a:r>
              <a:rPr lang="en-US" sz="3000" dirty="0"/>
              <a:t>Street Lights</a:t>
            </a:r>
          </a:p>
          <a:p>
            <a:r>
              <a:rPr lang="en-US" sz="2000" dirty="0"/>
              <a:t>Improve visibility of signs, crosswalks, road markings</a:t>
            </a:r>
          </a:p>
          <a:p>
            <a:r>
              <a:rPr lang="en-US" sz="2000" dirty="0"/>
              <a:t>Create a safer and secure feeling environment</a:t>
            </a:r>
          </a:p>
          <a:p>
            <a:r>
              <a:rPr lang="en-US" sz="2000" dirty="0"/>
              <a:t>Reinforce a sense of place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3262581-4F0F-4B9D-BAF5-845040B643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4" t="14500" r="26196" b="6756"/>
          <a:stretch/>
        </p:blipFill>
        <p:spPr>
          <a:xfrm>
            <a:off x="6172200" y="1676400"/>
            <a:ext cx="2971800" cy="45813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3764AED-B4EA-4DF0-9B2E-DE558623EA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6" t="12628" r="26389" b="22788"/>
          <a:stretch/>
        </p:blipFill>
        <p:spPr>
          <a:xfrm>
            <a:off x="3104294" y="1676400"/>
            <a:ext cx="2934832" cy="454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5545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="" xmlns:a16="http://schemas.microsoft.com/office/drawing/2014/main" id="{AD00B75B-DE17-4DBA-8775-823819F05980}"/>
              </a:ext>
            </a:extLst>
          </p:cNvPr>
          <p:cNvSpPr txBox="1">
            <a:spLocks/>
          </p:cNvSpPr>
          <p:nvPr/>
        </p:nvSpPr>
        <p:spPr>
          <a:xfrm>
            <a:off x="284894" y="457200"/>
            <a:ext cx="86868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DBAE54"/>
                </a:solidFill>
              </a:rPr>
              <a:t>Street Trees and Planted Areas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="" xmlns:a16="http://schemas.microsoft.com/office/drawing/2014/main" id="{C321DE54-6431-476C-A689-205F534431BA}"/>
              </a:ext>
            </a:extLst>
          </p:cNvPr>
          <p:cNvSpPr txBox="1">
            <a:spLocks/>
          </p:cNvSpPr>
          <p:nvPr/>
        </p:nvSpPr>
        <p:spPr>
          <a:xfrm>
            <a:off x="304800" y="1323627"/>
            <a:ext cx="4419600" cy="49247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>
              <a:spcBef>
                <a:spcPct val="20000"/>
              </a:spcBef>
              <a:buClr>
                <a:srgbClr val="DBAE54"/>
              </a:buClr>
              <a:buFont typeface="Arial" pitchFamily="34" charset="0"/>
              <a:buChar char="•"/>
              <a:defRPr sz="2400">
                <a:solidFill>
                  <a:schemeClr val="bg1"/>
                </a:solidFill>
              </a:defRPr>
            </a:lvl1pPr>
            <a:lvl2pPr marL="742950" indent="-285750">
              <a:spcBef>
                <a:spcPct val="20000"/>
              </a:spcBef>
              <a:buClr>
                <a:srgbClr val="DBAE54"/>
              </a:buClr>
              <a:buFont typeface="Arial" pitchFamily="34" charset="0"/>
              <a:buChar char="–"/>
              <a:defRPr sz="2800">
                <a:solidFill>
                  <a:schemeClr val="bg1"/>
                </a:solidFill>
              </a:defRPr>
            </a:lvl2pPr>
            <a:lvl3pPr marL="1143000" indent="-228600">
              <a:spcBef>
                <a:spcPct val="20000"/>
              </a:spcBef>
              <a:buClr>
                <a:srgbClr val="DBAE54"/>
              </a:buClr>
              <a:buFont typeface="Arial" pitchFamily="34" charset="0"/>
              <a:buChar char="•"/>
              <a:defRPr sz="2400">
                <a:solidFill>
                  <a:schemeClr val="bg1"/>
                </a:solidFill>
              </a:defRPr>
            </a:lvl3pPr>
            <a:lvl4pPr marL="1600200" indent="-228600">
              <a:spcBef>
                <a:spcPct val="20000"/>
              </a:spcBef>
              <a:buClr>
                <a:srgbClr val="DBAE54"/>
              </a:buClr>
              <a:buFont typeface="Arial" pitchFamily="34" charset="0"/>
              <a:buChar char="–"/>
              <a:defRPr sz="2000">
                <a:solidFill>
                  <a:schemeClr val="bg1"/>
                </a:solidFill>
              </a:defRPr>
            </a:lvl4pPr>
            <a:lvl5pPr marL="2057400" indent="-228600">
              <a:spcBef>
                <a:spcPct val="20000"/>
              </a:spcBef>
              <a:buClr>
                <a:srgbClr val="DBAE54"/>
              </a:buClr>
              <a:buFont typeface="Arial" pitchFamily="34" charset="0"/>
              <a:buChar char="»"/>
              <a:defRPr sz="2000">
                <a:solidFill>
                  <a:schemeClr val="bg1"/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Enhance curb appeal</a:t>
            </a:r>
          </a:p>
          <a:p>
            <a:r>
              <a:rPr lang="en-US" dirty="0"/>
              <a:t>Create shade</a:t>
            </a:r>
          </a:p>
          <a:p>
            <a:r>
              <a:rPr lang="en-US" dirty="0"/>
              <a:t>Provide habitat, biodiversity, and ecosystem services</a:t>
            </a:r>
          </a:p>
          <a:p>
            <a:r>
              <a:rPr lang="en-US" dirty="0"/>
              <a:t>Buffer between pedestrians and motor vehicles</a:t>
            </a:r>
          </a:p>
          <a:p>
            <a:r>
              <a:rPr lang="en-US" dirty="0"/>
              <a:t>Reduced storm water runoff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8A98527-0254-4D35-91F4-29697EEA2D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524000"/>
            <a:ext cx="3867150" cy="515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3963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174E1136-0F77-4E98-8EA4-9354F8F6F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151" y="-173254"/>
            <a:ext cx="8686800" cy="1524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DBAE54"/>
                </a:solidFill>
              </a:rPr>
              <a:t>Green Stormwater Management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="" xmlns:a16="http://schemas.microsoft.com/office/drawing/2014/main" id="{9B463FA0-3C2A-48F3-9303-66A6FC9C45ED}"/>
              </a:ext>
            </a:extLst>
          </p:cNvPr>
          <p:cNvSpPr txBox="1">
            <a:spLocks/>
          </p:cNvSpPr>
          <p:nvPr/>
        </p:nvSpPr>
        <p:spPr>
          <a:xfrm>
            <a:off x="954460" y="1899671"/>
            <a:ext cx="3326350" cy="6128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DBAE54"/>
              </a:buClr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DBAE54"/>
              </a:buClr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DBAE54"/>
              </a:buClr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DBAE54"/>
              </a:buClr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DBAE54"/>
              </a:buClr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/>
              <a:t>Curbside Rain Gardens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="" xmlns:a16="http://schemas.microsoft.com/office/drawing/2014/main" id="{80643975-380E-45C7-B4C5-9493823F2667}"/>
              </a:ext>
            </a:extLst>
          </p:cNvPr>
          <p:cNvSpPr txBox="1">
            <a:spLocks/>
          </p:cNvSpPr>
          <p:nvPr/>
        </p:nvSpPr>
        <p:spPr>
          <a:xfrm>
            <a:off x="954460" y="1137832"/>
            <a:ext cx="2859087" cy="4258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DBAE54"/>
              </a:buClr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DBAE54"/>
              </a:buClr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DBAE54"/>
              </a:buClr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DBAE54"/>
              </a:buClr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DBAE54"/>
              </a:buClr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/>
              <a:t>Bioretention </a:t>
            </a:r>
            <a:r>
              <a:rPr lang="en-US" sz="2200" dirty="0" err="1"/>
              <a:t>Treeways</a:t>
            </a:r>
            <a:endParaRPr lang="en-US" sz="2200" dirty="0"/>
          </a:p>
        </p:txBody>
      </p:sp>
      <p:sp>
        <p:nvSpPr>
          <p:cNvPr id="17" name="Text Placeholder 4">
            <a:extLst>
              <a:ext uri="{FF2B5EF4-FFF2-40B4-BE49-F238E27FC236}">
                <a16:creationId xmlns="" xmlns:a16="http://schemas.microsoft.com/office/drawing/2014/main" id="{EE6362ED-D50C-4EE4-924A-F1C8943C7261}"/>
              </a:ext>
            </a:extLst>
          </p:cNvPr>
          <p:cNvSpPr txBox="1">
            <a:spLocks/>
          </p:cNvSpPr>
          <p:nvPr/>
        </p:nvSpPr>
        <p:spPr>
          <a:xfrm>
            <a:off x="954460" y="1514248"/>
            <a:ext cx="3144996" cy="4258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DBAE54"/>
              </a:buClr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DBAE54"/>
              </a:buClr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DBAE54"/>
              </a:buClr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DBAE54"/>
              </a:buClr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DBAE54"/>
              </a:buClr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err="1"/>
              <a:t>Treebox</a:t>
            </a:r>
            <a:r>
              <a:rPr lang="en-US" sz="2200" dirty="0"/>
              <a:t> Filters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38CB275B-0324-4D8F-ABCC-35D78EAFFC93}"/>
              </a:ext>
            </a:extLst>
          </p:cNvPr>
          <p:cNvGrpSpPr/>
          <p:nvPr/>
        </p:nvGrpSpPr>
        <p:grpSpPr>
          <a:xfrm>
            <a:off x="609600" y="1131413"/>
            <a:ext cx="7839203" cy="6221489"/>
            <a:chOff x="-305636" y="496515"/>
            <a:chExt cx="8226962" cy="6529228"/>
          </a:xfrm>
        </p:grpSpPr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2C820123-0B58-4B04-BCEA-AE112452A2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17"/>
            <a:stretch/>
          </p:blipFill>
          <p:spPr>
            <a:xfrm>
              <a:off x="2601807" y="3657599"/>
              <a:ext cx="2705100" cy="336814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FD5F3E3C-DF13-46C2-AF68-590D1F5A77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55"/>
            <a:stretch/>
          </p:blipFill>
          <p:spPr>
            <a:xfrm>
              <a:off x="-305636" y="3657601"/>
              <a:ext cx="2697557" cy="336814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B3BA3F17-4B7B-4E5A-B50A-10DF99E225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74" t="6617" r="374"/>
            <a:stretch/>
          </p:blipFill>
          <p:spPr>
            <a:xfrm>
              <a:off x="5516793" y="3657601"/>
              <a:ext cx="2404533" cy="336814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AA1B41FD-5770-46A3-A933-0C59D9FD0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1910" y="496515"/>
              <a:ext cx="4024295" cy="30182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04044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DBAE54"/>
                </a:solidFill>
              </a:rPr>
              <a:t>Past design efforts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Lincoln Street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26A0C4A8-89D9-4F2D-BFB1-40103166C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DBAE54"/>
                </a:solidFill>
              </a:rPr>
              <a:t>Plan NH Charette</a:t>
            </a:r>
            <a:br>
              <a:rPr lang="en-US" dirty="0">
                <a:solidFill>
                  <a:srgbClr val="DBAE54"/>
                </a:solidFill>
              </a:rPr>
            </a:br>
            <a:r>
              <a:rPr lang="en-US" sz="2400" dirty="0">
                <a:solidFill>
                  <a:srgbClr val="DBAE54"/>
                </a:solidFill>
              </a:rPr>
              <a:t>(October 2010)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52AA6952-EA0B-4348-B855-4ED0487A32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3429000"/>
            <a:ext cx="8534400" cy="4525963"/>
          </a:xfrm>
        </p:spPr>
        <p:txBody>
          <a:bodyPr wrap="square">
            <a:noAutofit/>
          </a:bodyPr>
          <a:lstStyle/>
          <a:p>
            <a:pPr marL="0" indent="0">
              <a:buNone/>
            </a:pPr>
            <a:r>
              <a:rPr lang="en-US" sz="2200" dirty="0"/>
              <a:t>Identified Goals:</a:t>
            </a:r>
          </a:p>
          <a:p>
            <a:r>
              <a:rPr lang="en-US" sz="2200" dirty="0"/>
              <a:t>Protection and Enhancement of Neighborhood Identity</a:t>
            </a:r>
          </a:p>
          <a:p>
            <a:r>
              <a:rPr lang="en-US" sz="2200" dirty="0"/>
              <a:t>Preservation of Neighborhood Shops and Services</a:t>
            </a:r>
          </a:p>
          <a:p>
            <a:r>
              <a:rPr lang="en-US" sz="2200" dirty="0"/>
              <a:t>Protection and Enhancement of Pedestrian Safety</a:t>
            </a:r>
          </a:p>
          <a:p>
            <a:r>
              <a:rPr lang="en-US" sz="2200" dirty="0"/>
              <a:t>Improvements to Traffic Circulation</a:t>
            </a:r>
          </a:p>
          <a:p>
            <a:r>
              <a:rPr lang="en-US" sz="2200" dirty="0"/>
              <a:t>Recognition and Treatment of the Lincoln Street Station as a “gateway” and ‘welcome center” for the Exeter Community</a:t>
            </a:r>
          </a:p>
          <a:p>
            <a:r>
              <a:rPr lang="en-US" sz="2200" dirty="0"/>
              <a:t>Treatment of Drainage and Stormwater Management Issues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8B05989-7DE1-4093-A85C-2C4ABF86F8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673"/>
          <a:stretch/>
        </p:blipFill>
        <p:spPr>
          <a:xfrm>
            <a:off x="2286000" y="1458271"/>
            <a:ext cx="4456568" cy="193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928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26A0C4A8-89D9-4F2D-BFB1-40103166C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DBAE54"/>
                </a:solidFill>
              </a:rPr>
              <a:t>Meeting Purpose: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52AA6952-EA0B-4348-B855-4ED0487A32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r>
              <a:rPr lang="en-US" sz="2400" dirty="0"/>
              <a:t>Understand the Context of the Corridor</a:t>
            </a:r>
          </a:p>
          <a:p>
            <a:pPr lvl="1"/>
            <a:r>
              <a:rPr lang="en-US" sz="2000" dirty="0"/>
              <a:t>Critical for designing a street that functions well in its surroundings</a:t>
            </a:r>
          </a:p>
          <a:p>
            <a:r>
              <a:rPr lang="en-US" sz="2400" dirty="0"/>
              <a:t>We need your input:</a:t>
            </a:r>
          </a:p>
          <a:p>
            <a:pPr lvl="1"/>
            <a:r>
              <a:rPr lang="en-US" sz="2000" dirty="0"/>
              <a:t>Issues</a:t>
            </a:r>
          </a:p>
          <a:p>
            <a:pPr lvl="1"/>
            <a:r>
              <a:rPr lang="en-US" sz="2000" dirty="0"/>
              <a:t>Concerns</a:t>
            </a:r>
          </a:p>
          <a:p>
            <a:pPr lvl="1"/>
            <a:r>
              <a:rPr lang="en-US" sz="2000" dirty="0"/>
              <a:t>Desires</a:t>
            </a:r>
          </a:p>
          <a:p>
            <a:r>
              <a:rPr lang="en-US" sz="2400" dirty="0"/>
              <a:t>Kickoff Conceptual Design</a:t>
            </a:r>
          </a:p>
          <a:p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2440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26A0C4A8-89D9-4F2D-BFB1-40103166C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DBAE54"/>
                </a:solidFill>
              </a:rPr>
              <a:t>Complete Streets Demonstration</a:t>
            </a:r>
            <a:br>
              <a:rPr lang="en-US" dirty="0">
                <a:solidFill>
                  <a:srgbClr val="DBAE54"/>
                </a:solidFill>
              </a:rPr>
            </a:br>
            <a:r>
              <a:rPr lang="en-US" sz="2400" dirty="0">
                <a:solidFill>
                  <a:srgbClr val="DBAE54"/>
                </a:solidFill>
              </a:rPr>
              <a:t>(October 2016)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4A08D933-582C-4980-ADB6-DF8C5A0F95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401" y="1522142"/>
            <a:ext cx="3708399" cy="5562600"/>
          </a:xfr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9655D1F2-1E63-4648-934D-B46EBA440C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522142"/>
            <a:ext cx="4401944" cy="586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4754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26A0C4A8-89D9-4F2D-BFB1-40103166C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DBAE54"/>
                </a:solidFill>
              </a:rPr>
              <a:t>Draft Project Goals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52AA6952-EA0B-4348-B855-4ED0487A32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797" y="846139"/>
            <a:ext cx="5234003" cy="4259261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r>
              <a:rPr lang="en-US" sz="2400" dirty="0"/>
              <a:t>Implement Complete Street Design</a:t>
            </a:r>
          </a:p>
          <a:p>
            <a:r>
              <a:rPr lang="en-US" sz="2400" dirty="0"/>
              <a:t>Utility &amp; Stormwater Improvements</a:t>
            </a:r>
          </a:p>
          <a:p>
            <a:r>
              <a:rPr lang="en-US" sz="2400" dirty="0"/>
              <a:t>Create a gateway to Exeter from the Train Station</a:t>
            </a:r>
          </a:p>
          <a:p>
            <a:r>
              <a:rPr lang="en-US" sz="2400" dirty="0"/>
              <a:t>Provide opportunities for businesses to flourish</a:t>
            </a:r>
          </a:p>
          <a:p>
            <a:r>
              <a:rPr lang="en-US" sz="2400" dirty="0"/>
              <a:t>Motivate property owners to invest</a:t>
            </a:r>
          </a:p>
          <a:p>
            <a:r>
              <a:rPr lang="en-US" sz="2400" dirty="0"/>
              <a:t>Reduce the impact of Lincoln Street on wetlands and rivers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1818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26A0C4A8-89D9-4F2D-BFB1-40103166C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DBAE54"/>
                </a:solidFill>
              </a:rPr>
              <a:t>Public Input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52AA6952-EA0B-4348-B855-4ED0487A32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r>
              <a:rPr lang="en-US" sz="2400" dirty="0"/>
              <a:t>What do we need to know?</a:t>
            </a:r>
          </a:p>
          <a:p>
            <a:r>
              <a:rPr lang="en-US" sz="2400" dirty="0"/>
              <a:t>What are the issues?</a:t>
            </a:r>
          </a:p>
          <a:p>
            <a:r>
              <a:rPr lang="en-US" sz="2400" dirty="0"/>
              <a:t>What are the concerns?</a:t>
            </a:r>
          </a:p>
          <a:p>
            <a:r>
              <a:rPr lang="en-US" sz="2400" dirty="0"/>
              <a:t>What would you like to see?</a:t>
            </a:r>
            <a:endParaRPr lang="en-US" sz="2000" dirty="0"/>
          </a:p>
          <a:p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4450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26A0C4A8-89D9-4F2D-BFB1-40103166C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DBAE54"/>
                </a:solidFill>
              </a:rPr>
              <a:t>Next Steps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52AA6952-EA0B-4348-B855-4ED0487A32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403571"/>
            <a:ext cx="5867400" cy="3625630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r>
              <a:rPr lang="en-US" sz="2400" dirty="0"/>
              <a:t>Send us your comments (mail or email)</a:t>
            </a:r>
          </a:p>
          <a:p>
            <a:r>
              <a:rPr lang="en-US" sz="2400" dirty="0"/>
              <a:t>Meeting notes</a:t>
            </a:r>
          </a:p>
          <a:p>
            <a:r>
              <a:rPr lang="en-US" sz="2400" dirty="0"/>
              <a:t>Refine project goals</a:t>
            </a:r>
          </a:p>
          <a:p>
            <a:r>
              <a:rPr lang="en-US" sz="2400" dirty="0"/>
              <a:t>Conceptual Design Alternatives</a:t>
            </a:r>
          </a:p>
          <a:p>
            <a:r>
              <a:rPr lang="en-US" sz="2400" dirty="0"/>
              <a:t>Public meeting to present design alternatives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5281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26A0C4A8-89D9-4F2D-BFB1-40103166C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DBAE54"/>
                </a:solidFill>
              </a:rPr>
              <a:t>Keep in Touch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52AA6952-EA0B-4348-B855-4ED0487A32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r>
              <a:rPr lang="en-US" sz="2400" dirty="0"/>
              <a:t>Jennifer Mates, P.E., Assistant Town Engineer</a:t>
            </a:r>
          </a:p>
          <a:p>
            <a:r>
              <a:rPr lang="en-US" sz="2400" dirty="0"/>
              <a:t>(603) </a:t>
            </a:r>
            <a:r>
              <a:rPr lang="en-US" sz="2400" dirty="0" smtClean="0"/>
              <a:t>418-6431</a:t>
            </a:r>
            <a:endParaRPr lang="en-US" sz="2400" dirty="0"/>
          </a:p>
          <a:p>
            <a:r>
              <a:rPr lang="en-US" sz="2400" dirty="0">
                <a:hlinkClick r:id="rId2"/>
              </a:rPr>
              <a:t>jmates@exeternh.gov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6674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26A0C4A8-89D9-4F2D-BFB1-40103166C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DBAE54"/>
                </a:solidFill>
              </a:rPr>
              <a:t>Anticipated Project Schedule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52AA6952-EA0B-4348-B855-4ED0487A32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pPr>
              <a:tabLst>
                <a:tab pos="1828800" algn="l"/>
              </a:tabLst>
            </a:pP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June 2017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	</a:t>
            </a:r>
            <a:r>
              <a:rPr lang="en-US" sz="2400" dirty="0"/>
              <a:t>	Public Input Meeting</a:t>
            </a:r>
          </a:p>
          <a:p>
            <a:pPr>
              <a:tabLst>
                <a:tab pos="1828800" algn="l"/>
              </a:tabLst>
            </a:pP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July/Aug 2017</a:t>
            </a:r>
            <a:r>
              <a:rPr lang="en-US" sz="2400" dirty="0"/>
              <a:t>	Conceptual Design</a:t>
            </a:r>
          </a:p>
          <a:p>
            <a:pPr>
              <a:tabLst>
                <a:tab pos="1828800" algn="l"/>
              </a:tabLst>
            </a:pP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Sept 2017</a:t>
            </a:r>
            <a:r>
              <a:rPr lang="en-US" sz="2400" dirty="0"/>
              <a:t>		Public Meeting – Conceptual Design Alts</a:t>
            </a:r>
          </a:p>
          <a:p>
            <a:pPr>
              <a:tabLst>
                <a:tab pos="1828800" algn="l"/>
              </a:tabLst>
            </a:pP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Sept – Dec 2017</a:t>
            </a:r>
            <a:r>
              <a:rPr lang="en-US" sz="2400" dirty="0"/>
              <a:t>	Final Design</a:t>
            </a:r>
          </a:p>
          <a:p>
            <a:pPr>
              <a:tabLst>
                <a:tab pos="1828800" algn="l"/>
              </a:tabLst>
            </a:pP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February 2018</a:t>
            </a:r>
            <a:r>
              <a:rPr lang="en-US" sz="2400" dirty="0"/>
              <a:t>	Bid Project</a:t>
            </a:r>
          </a:p>
          <a:p>
            <a:pPr>
              <a:tabLst>
                <a:tab pos="1828800" algn="l"/>
              </a:tabLst>
            </a:pP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April – Dec 2018</a:t>
            </a:r>
            <a:r>
              <a:rPr lang="en-US" sz="2400" dirty="0"/>
              <a:t>	Construction	</a:t>
            </a:r>
          </a:p>
          <a:p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6998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181600"/>
            <a:ext cx="7772400" cy="1362075"/>
          </a:xfrm>
        </p:spPr>
        <p:txBody>
          <a:bodyPr/>
          <a:lstStyle/>
          <a:p>
            <a:r>
              <a:rPr lang="en-US" dirty="0">
                <a:solidFill>
                  <a:srgbClr val="DBAE54"/>
                </a:solidFill>
              </a:rPr>
              <a:t>Project area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0431A02-A4EE-4F3A-AE34-5B27E1B712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618548"/>
            <a:ext cx="7772400" cy="1500187"/>
          </a:xfrm>
        </p:spPr>
        <p:txBody>
          <a:bodyPr/>
          <a:lstStyle/>
          <a:p>
            <a:r>
              <a:rPr lang="en-US" dirty="0"/>
              <a:t>Lincoln Street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EC7EDB8-1943-4733-8A7E-182438F1E1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3" y="40481"/>
            <a:ext cx="9090674" cy="430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991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26A0C4A8-89D9-4F2D-BFB1-40103166C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Project Area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="" xmlns:a16="http://schemas.microsoft.com/office/drawing/2014/main" id="{8085E100-1C05-46B7-8649-A58959C851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3" t="4670" r="3627" b="11155"/>
          <a:stretch/>
        </p:blipFill>
        <p:spPr>
          <a:xfrm rot="10800000">
            <a:off x="4012" y="1371600"/>
            <a:ext cx="9139988" cy="5334000"/>
          </a:xfrm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3DB2FB50-8025-4C65-98DD-84F0BFEB47A7}"/>
              </a:ext>
            </a:extLst>
          </p:cNvPr>
          <p:cNvGrpSpPr/>
          <p:nvPr/>
        </p:nvGrpSpPr>
        <p:grpSpPr>
          <a:xfrm rot="7164918">
            <a:off x="8096466" y="5701991"/>
            <a:ext cx="993042" cy="970398"/>
            <a:chOff x="7460202" y="5652700"/>
            <a:chExt cx="1219200" cy="1191399"/>
          </a:xfrm>
        </p:grpSpPr>
        <p:pic>
          <p:nvPicPr>
            <p:cNvPr id="13" name="Graphic 12" descr="Map compass">
              <a:extLst>
                <a:ext uri="{FF2B5EF4-FFF2-40B4-BE49-F238E27FC236}">
                  <a16:creationId xmlns="" xmlns:a16="http://schemas.microsoft.com/office/drawing/2014/main" id="{AC6C7517-242A-4178-830F-EDACE813B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620000" y="5791200"/>
              <a:ext cx="914400" cy="9144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A9713017-6CC3-4BBD-9E48-FE535BAC8C17}"/>
                </a:ext>
              </a:extLst>
            </p:cNvPr>
            <p:cNvSpPr txBox="1"/>
            <p:nvPr/>
          </p:nvSpPr>
          <p:spPr>
            <a:xfrm>
              <a:off x="7924800" y="5652700"/>
              <a:ext cx="304800" cy="27699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sz="1200" dirty="0">
                  <a:latin typeface="+mj-lt"/>
                </a:rPr>
                <a:t>N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A1EF6F09-AE61-4DC9-9243-59A40C46ADE4}"/>
                </a:ext>
              </a:extLst>
            </p:cNvPr>
            <p:cNvSpPr txBox="1"/>
            <p:nvPr/>
          </p:nvSpPr>
          <p:spPr>
            <a:xfrm>
              <a:off x="7924800" y="6567100"/>
              <a:ext cx="304800" cy="27699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sz="1200" dirty="0">
                  <a:latin typeface="+mj-lt"/>
                </a:rPr>
                <a:t>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173CD2F5-A9F3-498B-85E7-6C69C7C9D66C}"/>
                </a:ext>
              </a:extLst>
            </p:cNvPr>
            <p:cNvSpPr txBox="1"/>
            <p:nvPr/>
          </p:nvSpPr>
          <p:spPr>
            <a:xfrm>
              <a:off x="8374602" y="6109900"/>
              <a:ext cx="304800" cy="27699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sz="1200" dirty="0">
                  <a:latin typeface="+mj-lt"/>
                </a:rPr>
                <a:t>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024A9DDA-E76A-4173-BF8A-0639B8E788D9}"/>
                </a:ext>
              </a:extLst>
            </p:cNvPr>
            <p:cNvSpPr txBox="1"/>
            <p:nvPr/>
          </p:nvSpPr>
          <p:spPr>
            <a:xfrm>
              <a:off x="7460202" y="6109900"/>
              <a:ext cx="304800" cy="27699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sz="1200" dirty="0">
                  <a:latin typeface="+mj-lt"/>
                </a:rPr>
                <a:t>W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574B7C0-35F9-450F-B2C1-F7AADB2DBA58}"/>
              </a:ext>
            </a:extLst>
          </p:cNvPr>
          <p:cNvSpPr txBox="1"/>
          <p:nvPr/>
        </p:nvSpPr>
        <p:spPr>
          <a:xfrm>
            <a:off x="5337028" y="3412899"/>
            <a:ext cx="10881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002060"/>
                </a:solidFill>
              </a:rPr>
              <a:t>Lincoln Street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131250B-0DC5-4BA8-B132-FB80D423F41B}"/>
              </a:ext>
            </a:extLst>
          </p:cNvPr>
          <p:cNvSpPr txBox="1"/>
          <p:nvPr/>
        </p:nvSpPr>
        <p:spPr>
          <a:xfrm rot="5697856">
            <a:off x="3640969" y="2697588"/>
            <a:ext cx="11359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002060"/>
                </a:solidFill>
              </a:rPr>
              <a:t>Garfield Street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25C8A2ED-D1CF-426B-B55E-49BF66BB0E3E}"/>
              </a:ext>
            </a:extLst>
          </p:cNvPr>
          <p:cNvSpPr txBox="1"/>
          <p:nvPr/>
        </p:nvSpPr>
        <p:spPr>
          <a:xfrm rot="18093861">
            <a:off x="8121865" y="5151818"/>
            <a:ext cx="9422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002060"/>
                </a:solidFill>
              </a:rPr>
              <a:t>Main Street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95D78885-3BE8-40C0-9504-5848E3325B67}"/>
              </a:ext>
            </a:extLst>
          </p:cNvPr>
          <p:cNvSpPr txBox="1"/>
          <p:nvPr/>
        </p:nvSpPr>
        <p:spPr>
          <a:xfrm rot="5400000">
            <a:off x="-19277" y="3797551"/>
            <a:ext cx="9529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002060"/>
                </a:solidFill>
              </a:rPr>
              <a:t>Front Street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2E783795-6BE7-44ED-9802-BAFF1E94188C}"/>
              </a:ext>
            </a:extLst>
          </p:cNvPr>
          <p:cNvSpPr txBox="1"/>
          <p:nvPr/>
        </p:nvSpPr>
        <p:spPr>
          <a:xfrm rot="481942">
            <a:off x="2072139" y="2276382"/>
            <a:ext cx="9942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002060"/>
                </a:solidFill>
              </a:rPr>
              <a:t>Union Street</a:t>
            </a:r>
          </a:p>
        </p:txBody>
      </p:sp>
    </p:spTree>
    <p:extLst>
      <p:ext uri="{BB962C8B-B14F-4D97-AF65-F5344CB8AC3E}">
        <p14:creationId xmlns:p14="http://schemas.microsoft.com/office/powerpoint/2010/main" val="206504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26A0C4A8-89D9-4F2D-BFB1-40103166C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DBAE54"/>
                </a:solidFill>
              </a:rPr>
              <a:t>Corridor Character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="" xmlns:a16="http://schemas.microsoft.com/office/drawing/2014/main" id="{8085E100-1C05-46B7-8649-A58959C851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2" t="4810" r="3517" b="12033"/>
          <a:stretch/>
        </p:blipFill>
        <p:spPr>
          <a:xfrm>
            <a:off x="-49474" y="1565845"/>
            <a:ext cx="9144000" cy="5269521"/>
          </a:xfrm>
        </p:spPr>
      </p:pic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1D27F2DC-DCDA-4560-BB00-5CBAE37E0945}"/>
              </a:ext>
            </a:extLst>
          </p:cNvPr>
          <p:cNvGrpSpPr/>
          <p:nvPr/>
        </p:nvGrpSpPr>
        <p:grpSpPr>
          <a:xfrm rot="6187909">
            <a:off x="7403996" y="412773"/>
            <a:ext cx="993042" cy="970398"/>
            <a:chOff x="7460202" y="5652700"/>
            <a:chExt cx="1219200" cy="1191399"/>
          </a:xfrm>
        </p:grpSpPr>
        <p:pic>
          <p:nvPicPr>
            <p:cNvPr id="8" name="Graphic 7" descr="Map compass">
              <a:extLst>
                <a:ext uri="{FF2B5EF4-FFF2-40B4-BE49-F238E27FC236}">
                  <a16:creationId xmlns="" xmlns:a16="http://schemas.microsoft.com/office/drawing/2014/main" id="{61ACB678-5594-46D5-B54D-B98825A68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620000" y="5791200"/>
              <a:ext cx="914400" cy="9144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FB74CEC9-DFE7-4A13-92CC-275261C671A7}"/>
                </a:ext>
              </a:extLst>
            </p:cNvPr>
            <p:cNvSpPr txBox="1"/>
            <p:nvPr/>
          </p:nvSpPr>
          <p:spPr>
            <a:xfrm>
              <a:off x="7924800" y="5652700"/>
              <a:ext cx="304800" cy="27699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sz="1200" dirty="0">
                  <a:latin typeface="+mj-lt"/>
                </a:rPr>
                <a:t>N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451786CC-20A0-423D-8DDE-03204484FC2A}"/>
                </a:ext>
              </a:extLst>
            </p:cNvPr>
            <p:cNvSpPr txBox="1"/>
            <p:nvPr/>
          </p:nvSpPr>
          <p:spPr>
            <a:xfrm>
              <a:off x="7924800" y="6567100"/>
              <a:ext cx="304800" cy="27699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sz="1200" dirty="0">
                  <a:latin typeface="+mj-lt"/>
                </a:rPr>
                <a:t>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095386ED-128F-4BD6-8616-2D1943B07257}"/>
                </a:ext>
              </a:extLst>
            </p:cNvPr>
            <p:cNvSpPr txBox="1"/>
            <p:nvPr/>
          </p:nvSpPr>
          <p:spPr>
            <a:xfrm>
              <a:off x="8374602" y="6109900"/>
              <a:ext cx="304800" cy="27699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sz="1200" dirty="0">
                  <a:latin typeface="+mj-lt"/>
                </a:rPr>
                <a:t>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16A3A5EC-0339-4659-A23B-2B5CBEB3C1D9}"/>
                </a:ext>
              </a:extLst>
            </p:cNvPr>
            <p:cNvSpPr txBox="1"/>
            <p:nvPr/>
          </p:nvSpPr>
          <p:spPr>
            <a:xfrm>
              <a:off x="7460202" y="6109900"/>
              <a:ext cx="304800" cy="27699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sz="1200" dirty="0">
                  <a:latin typeface="+mj-lt"/>
                </a:rPr>
                <a:t>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5548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="" xmlns:a16="http://schemas.microsoft.com/office/drawing/2014/main" id="{EBD0FC0A-76DA-41A9-AAB8-51FEAA699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</p:spPr>
        <p:txBody>
          <a:bodyPr/>
          <a:lstStyle/>
          <a:p>
            <a:r>
              <a:rPr lang="en-US" dirty="0">
                <a:solidFill>
                  <a:srgbClr val="DBAE54"/>
                </a:solidFill>
              </a:rPr>
              <a:t>Corridor Character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8D924AEE-FBF9-4B4E-B14B-CCA6BA88F9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047"/>
                    </a14:imgEffect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74" r="16342" b="2799"/>
          <a:stretch/>
        </p:blipFill>
        <p:spPr>
          <a:xfrm rot="16200000">
            <a:off x="6059190" y="1516502"/>
            <a:ext cx="2956808" cy="251460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43E35DDC-CB9D-4E52-B835-BD469E27FE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5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468"/>
          <a:stretch/>
        </p:blipFill>
        <p:spPr>
          <a:xfrm rot="16200000">
            <a:off x="-146093" y="1807387"/>
            <a:ext cx="2197189" cy="114300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BD19C93A-8135-494A-BD1A-9B844111A64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1" t="11792" r="35548" b="12995"/>
          <a:stretch/>
        </p:blipFill>
        <p:spPr>
          <a:xfrm>
            <a:off x="6280290" y="4381881"/>
            <a:ext cx="2514601" cy="25011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54F2567-0769-4B66-AADF-9483E08220B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582185"/>
            <a:ext cx="5793363" cy="32831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85C2366-71A8-4142-BB2D-39BA7CF31F9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8" r="31403" b="14610"/>
          <a:stretch/>
        </p:blipFill>
        <p:spPr>
          <a:xfrm>
            <a:off x="4191000" y="1295400"/>
            <a:ext cx="1983363" cy="22122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32A214D-80A6-4201-844C-B481C22C15E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4" t="28866" r="53047" b="21254"/>
          <a:stretch/>
        </p:blipFill>
        <p:spPr>
          <a:xfrm>
            <a:off x="1646673" y="1280293"/>
            <a:ext cx="2438400" cy="221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130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DBAE54"/>
                </a:solidFill>
              </a:rPr>
              <a:t>Anatomy of a streetscape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Lincoln Street</a:t>
            </a:r>
          </a:p>
        </p:txBody>
      </p:sp>
    </p:spTree>
    <p:extLst>
      <p:ext uri="{BB962C8B-B14F-4D97-AF65-F5344CB8AC3E}">
        <p14:creationId xmlns:p14="http://schemas.microsoft.com/office/powerpoint/2010/main" val="32183308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26A0C4A8-89D9-4F2D-BFB1-40103166C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DBAE54"/>
                </a:solidFill>
              </a:rPr>
              <a:t>Complete Street Design Standards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52AA6952-EA0B-4348-B855-4ED0487A32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066800"/>
            <a:ext cx="6705600" cy="35814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endParaRPr lang="en-US" sz="2400" dirty="0"/>
          </a:p>
          <a:p>
            <a:pPr marL="0" indent="0">
              <a:buNone/>
            </a:pPr>
            <a:r>
              <a:rPr lang="en-US" sz="2400" b="1" dirty="0"/>
              <a:t>Complete Streets are designed for everyone. </a:t>
            </a:r>
          </a:p>
          <a:p>
            <a:pPr marL="0" indent="0">
              <a:buNone/>
            </a:pPr>
            <a:r>
              <a:rPr lang="en-US" sz="2400" dirty="0"/>
              <a:t>They enable safe access for all users of all ages and physical abilities including: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pedestrians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bicyclists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motorists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service vehicles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transit riders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C0A5207-321A-42BC-B57E-D764DD4BEC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200400"/>
            <a:ext cx="5104566" cy="270129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332E2A"/>
      </a:dk1>
      <a:lt1>
        <a:sysClr val="window" lastClr="FFFFFF"/>
      </a:lt1>
      <a:dk2>
        <a:srgbClr val="1F497D"/>
      </a:dk2>
      <a:lt2>
        <a:srgbClr val="EEECE1"/>
      </a:lt2>
      <a:accent1>
        <a:srgbClr val="57451E"/>
      </a:accent1>
      <a:accent2>
        <a:srgbClr val="5E130C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804</TotalTime>
  <Words>538</Words>
  <Application>Microsoft Office PowerPoint</Application>
  <PresentationFormat>On-screen Show (4:3)</PresentationFormat>
  <Paragraphs>160</Paragraphs>
  <Slides>24</Slides>
  <Notes>2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Lincoln Street Phase II Improvement Project</vt:lpstr>
      <vt:lpstr>Meeting Purpose:</vt:lpstr>
      <vt:lpstr>Anticipated Project Schedule</vt:lpstr>
      <vt:lpstr>Project area</vt:lpstr>
      <vt:lpstr>Project Area</vt:lpstr>
      <vt:lpstr>Corridor Character</vt:lpstr>
      <vt:lpstr>Corridor Character</vt:lpstr>
      <vt:lpstr>Anatomy of a streetscape</vt:lpstr>
      <vt:lpstr>Complete Street Design Standards</vt:lpstr>
      <vt:lpstr>Safety Measures</vt:lpstr>
      <vt:lpstr>Pedestrian Crossing Improvements</vt:lpstr>
      <vt:lpstr>Pedestrian Crossing Improvements</vt:lpstr>
      <vt:lpstr>Bicycle Improvements</vt:lpstr>
      <vt:lpstr>PowerPoint Presentation</vt:lpstr>
      <vt:lpstr>PowerPoint Presentation</vt:lpstr>
      <vt:lpstr>PowerPoint Presentation</vt:lpstr>
      <vt:lpstr>Green Stormwater Management</vt:lpstr>
      <vt:lpstr>Past design efforts</vt:lpstr>
      <vt:lpstr>Plan NH Charette (October 2010)</vt:lpstr>
      <vt:lpstr>Complete Streets Demonstration (October 2016)</vt:lpstr>
      <vt:lpstr>Draft Project Goals</vt:lpstr>
      <vt:lpstr>Public Input</vt:lpstr>
      <vt:lpstr>Next Steps</vt:lpstr>
      <vt:lpstr>Keep in Touch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Donna Jensen</dc:creator>
  <cp:lastModifiedBy>Jennifer Mates</cp:lastModifiedBy>
  <cp:revision>84</cp:revision>
  <dcterms:created xsi:type="dcterms:W3CDTF">2016-06-23T01:52:29Z</dcterms:created>
  <dcterms:modified xsi:type="dcterms:W3CDTF">2017-09-29T18:47:38Z</dcterms:modified>
</cp:coreProperties>
</file>