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344" r:id="rId3"/>
    <p:sldId id="329" r:id="rId4"/>
    <p:sldId id="347" r:id="rId5"/>
    <p:sldId id="346" r:id="rId6"/>
    <p:sldId id="348" r:id="rId7"/>
  </p:sldIdLst>
  <p:sldSz cx="9144000" cy="6858000" type="screen4x3"/>
  <p:notesSz cx="9601200" cy="7315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304" userDrawn="1">
          <p15:clr>
            <a:srgbClr val="A4A3A4"/>
          </p15:clr>
        </p15:guide>
        <p15:guide id="2" pos="3025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reg Bakos" initials="GB" lastIdx="1" clrIdx="0">
    <p:extLst>
      <p:ext uri="{19B8F6BF-5375-455C-9EA6-DF929625EA0E}">
        <p15:presenceInfo xmlns:p15="http://schemas.microsoft.com/office/powerpoint/2012/main" userId="S::gbakos@vhb.com::9a0ad8f5-a866-4d5a-91a2-ff27ddbef19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332E2A"/>
    <a:srgbClr val="57451E"/>
    <a:srgbClr val="DBAE54"/>
    <a:srgbClr val="5E13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03" autoAdjust="0"/>
    <p:restoredTop sz="96357" autoAdjust="0"/>
  </p:normalViewPr>
  <p:slideViewPr>
    <p:cSldViewPr>
      <p:cViewPr varScale="1">
        <p:scale>
          <a:sx n="106" d="100"/>
          <a:sy n="106" d="100"/>
        </p:scale>
        <p:origin x="480" y="1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2" d="100"/>
          <a:sy n="52" d="100"/>
        </p:scale>
        <p:origin x="-2712" y="-77"/>
      </p:cViewPr>
      <p:guideLst>
        <p:guide orient="horz" pos="2304"/>
        <p:guide pos="3025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160520" cy="365760"/>
          </a:xfrm>
          <a:prstGeom prst="rect">
            <a:avLst/>
          </a:prstGeom>
        </p:spPr>
        <p:txBody>
          <a:bodyPr vert="horz" lIns="96648" tIns="48324" rIns="96648" bIns="48324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438460" y="0"/>
            <a:ext cx="4160520" cy="365760"/>
          </a:xfrm>
          <a:prstGeom prst="rect">
            <a:avLst/>
          </a:prstGeom>
        </p:spPr>
        <p:txBody>
          <a:bodyPr vert="horz" lIns="96648" tIns="48324" rIns="96648" bIns="48324" rtlCol="0"/>
          <a:lstStyle>
            <a:lvl1pPr algn="r">
              <a:defRPr sz="1300"/>
            </a:lvl1pPr>
          </a:lstStyle>
          <a:p>
            <a:fld id="{2AEB8322-F2C5-41A3-ADAB-BDA80ACD9625}" type="datetimeFigureOut">
              <a:rPr lang="en-US" smtClean="0"/>
              <a:pPr/>
              <a:t>2/17/2026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948171"/>
            <a:ext cx="4160520" cy="365760"/>
          </a:xfrm>
          <a:prstGeom prst="rect">
            <a:avLst/>
          </a:prstGeom>
        </p:spPr>
        <p:txBody>
          <a:bodyPr vert="horz" lIns="96648" tIns="48324" rIns="96648" bIns="48324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438460" y="6948171"/>
            <a:ext cx="4160520" cy="365760"/>
          </a:xfrm>
          <a:prstGeom prst="rect">
            <a:avLst/>
          </a:prstGeom>
        </p:spPr>
        <p:txBody>
          <a:bodyPr vert="horz" lIns="96648" tIns="48324" rIns="96648" bIns="48324" rtlCol="0" anchor="b"/>
          <a:lstStyle>
            <a:lvl1pPr algn="r">
              <a:defRPr sz="1300"/>
            </a:lvl1pPr>
          </a:lstStyle>
          <a:p>
            <a:fld id="{6E12A1B2-EC41-4A9C-93D3-44F43D7F0F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160520" cy="365760"/>
          </a:xfrm>
          <a:prstGeom prst="rect">
            <a:avLst/>
          </a:prstGeom>
        </p:spPr>
        <p:txBody>
          <a:bodyPr vert="horz" lIns="96648" tIns="48324" rIns="96648" bIns="48324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438460" y="0"/>
            <a:ext cx="4160520" cy="365760"/>
          </a:xfrm>
          <a:prstGeom prst="rect">
            <a:avLst/>
          </a:prstGeom>
        </p:spPr>
        <p:txBody>
          <a:bodyPr vert="horz" lIns="96648" tIns="48324" rIns="96648" bIns="48324" rtlCol="0"/>
          <a:lstStyle>
            <a:lvl1pPr algn="r">
              <a:defRPr sz="1300"/>
            </a:lvl1pPr>
          </a:lstStyle>
          <a:p>
            <a:fld id="{6DF8640E-D54C-42AD-8088-CA6BEF6BF561}" type="datetimeFigureOut">
              <a:rPr lang="en-US" smtClean="0"/>
              <a:pPr/>
              <a:t>2/17/2026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73388" y="547688"/>
            <a:ext cx="3656012" cy="2743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48" tIns="48324" rIns="96648" bIns="4832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60121" y="3474720"/>
            <a:ext cx="7680960" cy="3291840"/>
          </a:xfrm>
          <a:prstGeom prst="rect">
            <a:avLst/>
          </a:prstGeom>
        </p:spPr>
        <p:txBody>
          <a:bodyPr vert="horz" lIns="96648" tIns="48324" rIns="96648" bIns="4832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948171"/>
            <a:ext cx="4160520" cy="365760"/>
          </a:xfrm>
          <a:prstGeom prst="rect">
            <a:avLst/>
          </a:prstGeom>
        </p:spPr>
        <p:txBody>
          <a:bodyPr vert="horz" lIns="96648" tIns="48324" rIns="96648" bIns="48324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438460" y="6948171"/>
            <a:ext cx="4160520" cy="365760"/>
          </a:xfrm>
          <a:prstGeom prst="rect">
            <a:avLst/>
          </a:prstGeom>
        </p:spPr>
        <p:txBody>
          <a:bodyPr vert="horz" lIns="96648" tIns="48324" rIns="96648" bIns="48324" rtlCol="0" anchor="b"/>
          <a:lstStyle>
            <a:lvl1pPr algn="r">
              <a:defRPr sz="1300"/>
            </a:lvl1pPr>
          </a:lstStyle>
          <a:p>
            <a:fld id="{D2662EAF-4C59-4393-BB57-B4F46149AD9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662EAF-4C59-4393-BB57-B4F46149AD9E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895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1617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90E206-8A3F-4C1A-8619-DE83417623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1343" y="5572125"/>
            <a:ext cx="2124075" cy="11334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D02FA-7670-4B57-9D6B-968C2535299D}" type="datetime1">
              <a:rPr lang="en-US" smtClean="0"/>
              <a:pPr/>
              <a:t>2/17/2026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0B785-1509-49D6-8663-56785CD5267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Logo smaller.jpg"/>
          <p:cNvPicPr>
            <a:picLocks noChangeAspect="1"/>
          </p:cNvPicPr>
          <p:nvPr userDrawn="1"/>
        </p:nvPicPr>
        <p:blipFill>
          <a:blip r:embed="rId2" cstate="screen">
            <a:clrChange>
              <a:clrFrom>
                <a:srgbClr val="1A1915"/>
              </a:clrFrom>
              <a:clrTo>
                <a:srgbClr val="1A191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61418"/>
            <a:ext cx="1409700" cy="75463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845BE-667F-42E8-ABD4-F005B5AEF17D}" type="datetime1">
              <a:rPr lang="en-US" smtClean="0"/>
              <a:pPr/>
              <a:t>2/17/2026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0B785-1509-49D6-8663-56785CD5267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396B6-DA52-4B65-B407-BF0459E8BAAB}" type="datetime1">
              <a:rPr lang="en-US" smtClean="0"/>
              <a:pPr/>
              <a:t>2/17/2026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0B785-1509-49D6-8663-56785CD5267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9144001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5"/>
          <p:cNvSpPr txBox="1">
            <a:spLocks/>
          </p:cNvSpPr>
          <p:nvPr userDrawn="1"/>
        </p:nvSpPr>
        <p:spPr bwMode="auto">
          <a:xfrm>
            <a:off x="0" y="4322762"/>
            <a:ext cx="9144000" cy="2535238"/>
          </a:xfrm>
          <a:prstGeom prst="rect">
            <a:avLst/>
          </a:prstGeom>
          <a:solidFill>
            <a:schemeClr val="tx1">
              <a:alpha val="55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rgbClr val="595959"/>
              </a:buClr>
              <a:buFont typeface="Wingdings" pitchFamily="2" charset="2"/>
              <a:buNone/>
              <a:defRPr/>
            </a:pPr>
            <a:endParaRPr lang="en-US" sz="1200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0226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w/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00"/>
            </a:lvl1pPr>
          </a:lstStyle>
          <a:p>
            <a:fld id="{3F869F86-B98A-4B3F-9813-D04C2FCDFB6B}" type="datetimeFigureOut">
              <a:rPr lang="en-US" smtClean="0"/>
              <a:pPr/>
              <a:t>2/17/2026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074F7FE3-B8BE-4FB8-9DEA-CBE0039B072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Rings.tif"/>
          <p:cNvPicPr>
            <a:picLocks noChangeAspect="1"/>
          </p:cNvPicPr>
          <p:nvPr userDrawn="1"/>
        </p:nvPicPr>
        <p:blipFill>
          <a:blip r:embed="rId2" cstate="screen">
            <a:clrChange>
              <a:clrFrom>
                <a:srgbClr val="1A1915"/>
              </a:clrFrom>
              <a:clrTo>
                <a:srgbClr val="1A191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29000" y="6359344"/>
            <a:ext cx="838200" cy="346256"/>
          </a:xfrm>
          <a:prstGeom prst="rect">
            <a:avLst/>
          </a:prstGeom>
        </p:spPr>
      </p:pic>
      <p:sp>
        <p:nvSpPr>
          <p:cNvPr id="8" name="Date Placeholder 3"/>
          <p:cNvSpPr txBox="1">
            <a:spLocks/>
          </p:cNvSpPr>
          <p:nvPr userDrawn="1"/>
        </p:nvSpPr>
        <p:spPr>
          <a:xfrm>
            <a:off x="4191000" y="63404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FeWood.com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0386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14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1000"/>
            </a:lvl1pPr>
          </a:lstStyle>
          <a:p>
            <a:fld id="{3F869F86-B98A-4B3F-9813-D04C2FCDFB6B}" type="datetimeFigureOut">
              <a:rPr lang="en-US" smtClean="0"/>
              <a:pPr/>
              <a:t>2/17/2026</a:t>
            </a:fld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1000"/>
            </a:lvl1pPr>
          </a:lstStyle>
          <a:p>
            <a:fld id="{074F7FE3-B8BE-4FB8-9DEA-CBE0039B072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Rings.tif"/>
          <p:cNvPicPr>
            <a:picLocks noChangeAspect="1"/>
          </p:cNvPicPr>
          <p:nvPr userDrawn="1"/>
        </p:nvPicPr>
        <p:blipFill>
          <a:blip r:embed="rId2" cstate="screen">
            <a:clrChange>
              <a:clrFrom>
                <a:srgbClr val="1A1915"/>
              </a:clrFrom>
              <a:clrTo>
                <a:srgbClr val="1A191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29000" y="6359344"/>
            <a:ext cx="838200" cy="346256"/>
          </a:xfrm>
          <a:prstGeom prst="rect">
            <a:avLst/>
          </a:prstGeom>
        </p:spPr>
      </p:pic>
      <p:sp>
        <p:nvSpPr>
          <p:cNvPr id="9" name="Date Placeholder 3"/>
          <p:cNvSpPr txBox="1">
            <a:spLocks/>
          </p:cNvSpPr>
          <p:nvPr userDrawn="1"/>
        </p:nvSpPr>
        <p:spPr>
          <a:xfrm>
            <a:off x="4191000" y="63404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FeWood.com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1000"/>
            </a:lvl1pPr>
          </a:lstStyle>
          <a:p>
            <a:fld id="{3F869F86-B98A-4B3F-9813-D04C2FCDFB6B}" type="datetimeFigureOut">
              <a:rPr lang="en-US" smtClean="0"/>
              <a:pPr/>
              <a:t>2/17/2026</a:t>
            </a:fld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1000"/>
            </a:lvl1pPr>
          </a:lstStyle>
          <a:p>
            <a:fld id="{074F7FE3-B8BE-4FB8-9DEA-CBE0039B072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Rings.tif"/>
          <p:cNvPicPr>
            <a:picLocks noChangeAspect="1"/>
          </p:cNvPicPr>
          <p:nvPr userDrawn="1"/>
        </p:nvPicPr>
        <p:blipFill>
          <a:blip r:embed="rId2" cstate="screen">
            <a:clrChange>
              <a:clrFrom>
                <a:srgbClr val="1A1915"/>
              </a:clrFrom>
              <a:clrTo>
                <a:srgbClr val="1A191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29000" y="6359344"/>
            <a:ext cx="838200" cy="346256"/>
          </a:xfrm>
          <a:prstGeom prst="rect">
            <a:avLst/>
          </a:prstGeom>
        </p:spPr>
      </p:pic>
      <p:sp>
        <p:nvSpPr>
          <p:cNvPr id="11" name="Date Placeholder 3"/>
          <p:cNvSpPr txBox="1">
            <a:spLocks/>
          </p:cNvSpPr>
          <p:nvPr userDrawn="1"/>
        </p:nvSpPr>
        <p:spPr>
          <a:xfrm>
            <a:off x="4191000" y="63404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FeWood.com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24000">
              <a:schemeClr val="accent1">
                <a:lumMod val="95000"/>
                <a:lumOff val="5000"/>
              </a:schemeClr>
            </a:gs>
            <a:gs pos="89000">
              <a:schemeClr val="accent1">
                <a:lumMod val="62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811ADB-2016-4DE5-9540-0958E2095B30}" type="datetime1">
              <a:rPr lang="en-US" smtClean="0"/>
              <a:pPr/>
              <a:t>2/17/2026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0B785-1509-49D6-8663-56785CD5267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2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73" r:id="rId13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DBAE54"/>
        </a:buClr>
        <a:buFont typeface="Arial" pitchFamily="34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DBAE54"/>
        </a:buClr>
        <a:buFont typeface="Arial" pitchFamily="34" charset="0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DBAE54"/>
        </a:buClr>
        <a:buFont typeface="Arial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DBAE54"/>
        </a:buClr>
        <a:buFont typeface="Arial" pitchFamily="34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DBAE54"/>
        </a:buClr>
        <a:buFont typeface="Arial" pitchFamily="34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143000"/>
            <a:ext cx="9144000" cy="18288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2060"/>
                </a:solidFill>
              </a:rPr>
              <a:t>Informational Meeting</a:t>
            </a:r>
            <a:br>
              <a:rPr lang="en-US" sz="5400" dirty="0">
                <a:solidFill>
                  <a:srgbClr val="002060"/>
                </a:solidFill>
              </a:rPr>
            </a:br>
            <a:br>
              <a:rPr lang="en-US" sz="5400" dirty="0">
                <a:solidFill>
                  <a:srgbClr val="002060"/>
                </a:solidFill>
              </a:rPr>
            </a:br>
            <a:r>
              <a:rPr lang="en-US" sz="3600" dirty="0"/>
              <a:t>Front Street at Pine and Linden Streets</a:t>
            </a:r>
            <a:br>
              <a:rPr lang="en-US" sz="3600" dirty="0"/>
            </a:br>
            <a:r>
              <a:rPr lang="en-US" sz="3600" dirty="0"/>
              <a:t>-----</a:t>
            </a:r>
            <a:br>
              <a:rPr lang="en-US" sz="3600" dirty="0"/>
            </a:br>
            <a:r>
              <a:rPr lang="en-US" sz="3600" dirty="0"/>
              <a:t>Intersection</a:t>
            </a:r>
            <a:br>
              <a:rPr lang="en-US" sz="3600" dirty="0"/>
            </a:br>
            <a:r>
              <a:rPr lang="en-US" sz="3600" dirty="0"/>
              <a:t>Improvement Project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14800"/>
            <a:ext cx="6400800" cy="609600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February 17,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F0905B-C118-4193-BA05-40432166899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4876800"/>
            <a:ext cx="1752600" cy="176477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B0457-DB27-862B-D630-70C103F1B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843C47C9-212A-C7D8-9935-BC56EE9039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8" y="411162"/>
            <a:ext cx="9123543" cy="644683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2ABDFD9-F8CD-13D4-B435-DD4AE717A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11162"/>
          </a:xfrm>
          <a:solidFill>
            <a:schemeClr val="accent1">
              <a:lumMod val="5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3200" dirty="0"/>
              <a:t>Front Street at Pine and Linden Streets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24388E-04B4-F0FB-C75F-CFEF85D783B9}"/>
              </a:ext>
            </a:extLst>
          </p:cNvPr>
          <p:cNvSpPr txBox="1"/>
          <p:nvPr/>
        </p:nvSpPr>
        <p:spPr>
          <a:xfrm rot="280917">
            <a:off x="2895600" y="2343526"/>
            <a:ext cx="1371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Front St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8D9B67-3852-E858-3B83-119282B945D1}"/>
              </a:ext>
            </a:extLst>
          </p:cNvPr>
          <p:cNvSpPr txBox="1"/>
          <p:nvPr/>
        </p:nvSpPr>
        <p:spPr>
          <a:xfrm rot="20013968">
            <a:off x="2064959" y="3980688"/>
            <a:ext cx="1371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Linden St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5F331C-828E-76F5-9C82-9A7F59207FAA}"/>
              </a:ext>
            </a:extLst>
          </p:cNvPr>
          <p:cNvSpPr txBox="1"/>
          <p:nvPr/>
        </p:nvSpPr>
        <p:spPr>
          <a:xfrm rot="4845123">
            <a:off x="4439543" y="4437560"/>
            <a:ext cx="1371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Pine St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CEA409-5992-1F00-AA0B-7E95580CF4FA}"/>
              </a:ext>
            </a:extLst>
          </p:cNvPr>
          <p:cNvSpPr txBox="1"/>
          <p:nvPr/>
        </p:nvSpPr>
        <p:spPr>
          <a:xfrm rot="16527247">
            <a:off x="-71106" y="834308"/>
            <a:ext cx="1371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Lincoln St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69C1932-D4B3-AE92-EC4F-FC10A7FC67A1}"/>
              </a:ext>
            </a:extLst>
          </p:cNvPr>
          <p:cNvSpPr txBox="1"/>
          <p:nvPr/>
        </p:nvSpPr>
        <p:spPr>
          <a:xfrm>
            <a:off x="4114800" y="5000047"/>
            <a:ext cx="4906520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u="sng" dirty="0"/>
              <a:t>Concerns:</a:t>
            </a:r>
          </a:p>
          <a:p>
            <a:r>
              <a:rPr lang="en-US" dirty="0"/>
              <a:t>-Difficulty entering Front St from side streets</a:t>
            </a:r>
          </a:p>
          <a:p>
            <a:r>
              <a:rPr lang="en-US" dirty="0"/>
              <a:t>-Awkward, wide-open “mixing zone” adds to driver confusion</a:t>
            </a:r>
          </a:p>
          <a:p>
            <a:r>
              <a:rPr lang="en-US" dirty="0"/>
              <a:t>-Pedestrian crossings are long and skewed, and ramps are not ADA compliant</a:t>
            </a:r>
          </a:p>
        </p:txBody>
      </p:sp>
    </p:spTree>
    <p:extLst>
      <p:ext uri="{BB962C8B-B14F-4D97-AF65-F5344CB8AC3E}">
        <p14:creationId xmlns:p14="http://schemas.microsoft.com/office/powerpoint/2010/main" val="3476847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22E2C-0C3E-46EC-ADEB-ACDB815F3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11162"/>
          </a:xfrm>
          <a:solidFill>
            <a:schemeClr val="accent1">
              <a:lumMod val="5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3200" dirty="0"/>
              <a:t>Front Street at Pine and Linden Streets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08110EE-2853-1B35-C0C4-9D26C802B3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533400"/>
            <a:ext cx="9144000" cy="618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934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B85B8-8540-8825-0964-2394C749D8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EB3E8-9C60-D2AD-0AE3-39440F0B9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11162"/>
          </a:xfrm>
          <a:solidFill>
            <a:schemeClr val="accent1">
              <a:lumMod val="5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3200" dirty="0"/>
              <a:t>Front Street at Pine and Linden Streets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EEFBE90-9D62-D832-DC06-5AE72BEAC4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0"/>
            <a:ext cx="9216715" cy="5683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814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3FA2AF-5617-D6CB-7021-2ED8BCC775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53FDF-57E9-7F16-319E-A89F32393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11162"/>
          </a:xfrm>
          <a:solidFill>
            <a:schemeClr val="accent1">
              <a:lumMod val="5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3200" dirty="0"/>
              <a:t>Front Street at Pine and Linden Streets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7F0F26-C6B3-8DAF-9341-1EA5BAA509E2}"/>
              </a:ext>
            </a:extLst>
          </p:cNvPr>
          <p:cNvSpPr txBox="1"/>
          <p:nvPr/>
        </p:nvSpPr>
        <p:spPr>
          <a:xfrm rot="16011535">
            <a:off x="3983429" y="3196859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93’ Dia.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87909FF-CFD7-8966-282C-3518FA2879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3652" y="549198"/>
            <a:ext cx="9194032" cy="6004001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0011981B-C9AC-4EE6-CCED-020CAC1CB304}"/>
              </a:ext>
            </a:extLst>
          </p:cNvPr>
          <p:cNvSpPr/>
          <p:nvPr/>
        </p:nvSpPr>
        <p:spPr>
          <a:xfrm>
            <a:off x="3200400" y="2114850"/>
            <a:ext cx="762000" cy="762000"/>
          </a:xfrm>
          <a:prstGeom prst="ellipse">
            <a:avLst/>
          </a:prstGeom>
          <a:solidFill>
            <a:srgbClr val="FFFF00">
              <a:alpha val="80000"/>
            </a:srgbClr>
          </a:solidFill>
          <a:ln w="952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1D2FFF5-CAFA-CA5B-2DF3-08F9D1050646}"/>
              </a:ext>
            </a:extLst>
          </p:cNvPr>
          <p:cNvSpPr/>
          <p:nvPr/>
        </p:nvSpPr>
        <p:spPr>
          <a:xfrm>
            <a:off x="2953693" y="3716716"/>
            <a:ext cx="762000" cy="762000"/>
          </a:xfrm>
          <a:prstGeom prst="ellipse">
            <a:avLst/>
          </a:prstGeom>
          <a:solidFill>
            <a:srgbClr val="FFFF00">
              <a:alpha val="80000"/>
            </a:srgbClr>
          </a:solidFill>
          <a:ln w="952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2B51F19-4E9C-C2C6-962B-CA9029E7A5F1}"/>
              </a:ext>
            </a:extLst>
          </p:cNvPr>
          <p:cNvSpPr/>
          <p:nvPr/>
        </p:nvSpPr>
        <p:spPr>
          <a:xfrm>
            <a:off x="5638800" y="1143000"/>
            <a:ext cx="762000" cy="762000"/>
          </a:xfrm>
          <a:prstGeom prst="ellipse">
            <a:avLst/>
          </a:prstGeom>
          <a:solidFill>
            <a:srgbClr val="FFFF00">
              <a:alpha val="80000"/>
            </a:srgbClr>
          </a:solidFill>
          <a:ln w="952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843E9DA-2271-3FA8-700E-2956E40A0C38}"/>
              </a:ext>
            </a:extLst>
          </p:cNvPr>
          <p:cNvSpPr/>
          <p:nvPr/>
        </p:nvSpPr>
        <p:spPr>
          <a:xfrm>
            <a:off x="6858000" y="439831"/>
            <a:ext cx="762000" cy="762000"/>
          </a:xfrm>
          <a:prstGeom prst="ellipse">
            <a:avLst/>
          </a:prstGeom>
          <a:solidFill>
            <a:srgbClr val="FFC000">
              <a:alpha val="55000"/>
            </a:srgbClr>
          </a:solidFill>
          <a:ln w="952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0190D4D-B921-3025-5B65-1501A02B3C4F}"/>
              </a:ext>
            </a:extLst>
          </p:cNvPr>
          <p:cNvSpPr/>
          <p:nvPr/>
        </p:nvSpPr>
        <p:spPr>
          <a:xfrm>
            <a:off x="7253335" y="1600200"/>
            <a:ext cx="762000" cy="762000"/>
          </a:xfrm>
          <a:prstGeom prst="ellipse">
            <a:avLst/>
          </a:prstGeom>
          <a:solidFill>
            <a:srgbClr val="FF0000">
              <a:alpha val="55000"/>
            </a:srgbClr>
          </a:solidFill>
          <a:ln w="952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67EC3B0-3634-47E4-3444-214E552F52F3}"/>
              </a:ext>
            </a:extLst>
          </p:cNvPr>
          <p:cNvSpPr/>
          <p:nvPr/>
        </p:nvSpPr>
        <p:spPr>
          <a:xfrm>
            <a:off x="5867400" y="2286000"/>
            <a:ext cx="762000" cy="762000"/>
          </a:xfrm>
          <a:prstGeom prst="ellipse">
            <a:avLst/>
          </a:prstGeom>
          <a:solidFill>
            <a:srgbClr val="FFC000">
              <a:alpha val="55000"/>
            </a:srgbClr>
          </a:solidFill>
          <a:ln w="952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84688F6-402F-AD8D-C655-D623190D924B}"/>
              </a:ext>
            </a:extLst>
          </p:cNvPr>
          <p:cNvSpPr/>
          <p:nvPr/>
        </p:nvSpPr>
        <p:spPr>
          <a:xfrm>
            <a:off x="5257800" y="4478716"/>
            <a:ext cx="762000" cy="762000"/>
          </a:xfrm>
          <a:prstGeom prst="ellipse">
            <a:avLst/>
          </a:prstGeom>
          <a:solidFill>
            <a:srgbClr val="FFC000">
              <a:alpha val="55000"/>
            </a:srgbClr>
          </a:solidFill>
          <a:ln w="952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4A0DF74-15FD-EA63-B06A-E0AAEC7350B9}"/>
              </a:ext>
            </a:extLst>
          </p:cNvPr>
          <p:cNvSpPr/>
          <p:nvPr/>
        </p:nvSpPr>
        <p:spPr>
          <a:xfrm>
            <a:off x="3124201" y="5134957"/>
            <a:ext cx="762000" cy="762000"/>
          </a:xfrm>
          <a:prstGeom prst="ellipse">
            <a:avLst/>
          </a:prstGeom>
          <a:solidFill>
            <a:srgbClr val="FFC000">
              <a:alpha val="55000"/>
            </a:srgbClr>
          </a:solidFill>
          <a:ln w="952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DA817C5-9EF7-4F72-9642-627B00E88F1E}"/>
              </a:ext>
            </a:extLst>
          </p:cNvPr>
          <p:cNvSpPr/>
          <p:nvPr/>
        </p:nvSpPr>
        <p:spPr>
          <a:xfrm>
            <a:off x="2296940" y="3355874"/>
            <a:ext cx="762000" cy="762000"/>
          </a:xfrm>
          <a:prstGeom prst="ellipse">
            <a:avLst/>
          </a:prstGeom>
          <a:solidFill>
            <a:srgbClr val="FFC000">
              <a:alpha val="55000"/>
            </a:srgbClr>
          </a:solidFill>
          <a:ln w="952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001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F3BF0B-4EA6-D356-9C57-3A05383DC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565BD-6F96-8FFD-464E-220808E1A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11162"/>
          </a:xfrm>
          <a:solidFill>
            <a:schemeClr val="accent1">
              <a:lumMod val="5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3200" dirty="0"/>
              <a:t>Front Street at Pine and Linden Streets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82BEF2-EC6B-0B88-785E-5F445F3912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8130"/>
            <a:ext cx="9162704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6926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2140</TotalTime>
  <Words>106</Words>
  <Application>Microsoft Office PowerPoint</Application>
  <PresentationFormat>On-screen Show (4:3)</PresentationFormat>
  <Paragraphs>17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Franklin Gothic Book</vt:lpstr>
      <vt:lpstr>Franklin Gothic Medium</vt:lpstr>
      <vt:lpstr>Wingdings</vt:lpstr>
      <vt:lpstr>Office Theme</vt:lpstr>
      <vt:lpstr>Informational Meeting  Front Street at Pine and Linden Streets ----- Intersection Improvement Project</vt:lpstr>
      <vt:lpstr>Front Street at Pine and Linden Streets</vt:lpstr>
      <vt:lpstr>Front Street at Pine and Linden Streets</vt:lpstr>
      <vt:lpstr>Front Street at Pine and Linden Streets</vt:lpstr>
      <vt:lpstr>Front Street at Pine and Linden Streets</vt:lpstr>
      <vt:lpstr>Front Street at Pine and Linden Streets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Donna Jensen</dc:creator>
  <cp:lastModifiedBy>Greg Bakos</cp:lastModifiedBy>
  <cp:revision>193</cp:revision>
  <cp:lastPrinted>2025-11-05T15:18:41Z</cp:lastPrinted>
  <dcterms:created xsi:type="dcterms:W3CDTF">2016-06-23T01:52:29Z</dcterms:created>
  <dcterms:modified xsi:type="dcterms:W3CDTF">2026-02-17T16:27:13Z</dcterms:modified>
</cp:coreProperties>
</file>