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handoutMasterIdLst>
    <p:handoutMasterId r:id="rId31"/>
  </p:handoutMasterIdLst>
  <p:sldIdLst>
    <p:sldId id="257" r:id="rId2"/>
    <p:sldId id="287" r:id="rId3"/>
    <p:sldId id="284" r:id="rId4"/>
    <p:sldId id="259" r:id="rId5"/>
    <p:sldId id="288" r:id="rId6"/>
    <p:sldId id="289" r:id="rId7"/>
    <p:sldId id="260" r:id="rId8"/>
    <p:sldId id="261" r:id="rId9"/>
    <p:sldId id="263" r:id="rId10"/>
    <p:sldId id="266" r:id="rId11"/>
    <p:sldId id="265" r:id="rId12"/>
    <p:sldId id="268" r:id="rId13"/>
    <p:sldId id="269" r:id="rId14"/>
    <p:sldId id="270" r:id="rId15"/>
    <p:sldId id="271" r:id="rId16"/>
    <p:sldId id="272" r:id="rId17"/>
    <p:sldId id="273" r:id="rId18"/>
    <p:sldId id="274" r:id="rId19"/>
    <p:sldId id="275" r:id="rId20"/>
    <p:sldId id="277" r:id="rId21"/>
    <p:sldId id="278" r:id="rId22"/>
    <p:sldId id="279" r:id="rId23"/>
    <p:sldId id="291" r:id="rId24"/>
    <p:sldId id="290" r:id="rId25"/>
    <p:sldId id="294" r:id="rId26"/>
    <p:sldId id="293" r:id="rId27"/>
    <p:sldId id="295" r:id="rId28"/>
    <p:sldId id="262" r:id="rId2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39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1356" y="71"/>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627" cy="466578"/>
          </a:xfrm>
          <a:prstGeom prst="rect">
            <a:avLst/>
          </a:prstGeom>
        </p:spPr>
        <p:txBody>
          <a:bodyPr vert="horz" lIns="92117" tIns="46058" rIns="92117" bIns="46058" rtlCol="0"/>
          <a:lstStyle>
            <a:lvl1pPr algn="l">
              <a:defRPr sz="1200"/>
            </a:lvl1pPr>
          </a:lstStyle>
          <a:p>
            <a:endParaRPr lang="en-US"/>
          </a:p>
        </p:txBody>
      </p:sp>
      <p:sp>
        <p:nvSpPr>
          <p:cNvPr id="3" name="Date Placeholder 2"/>
          <p:cNvSpPr>
            <a:spLocks noGrp="1"/>
          </p:cNvSpPr>
          <p:nvPr>
            <p:ph type="dt" sz="quarter" idx="1"/>
          </p:nvPr>
        </p:nvSpPr>
        <p:spPr>
          <a:xfrm>
            <a:off x="3971172" y="0"/>
            <a:ext cx="3037627" cy="466578"/>
          </a:xfrm>
          <a:prstGeom prst="rect">
            <a:avLst/>
          </a:prstGeom>
        </p:spPr>
        <p:txBody>
          <a:bodyPr vert="horz" lIns="92117" tIns="46058" rIns="92117" bIns="46058" rtlCol="0"/>
          <a:lstStyle>
            <a:lvl1pPr algn="r">
              <a:defRPr sz="1200"/>
            </a:lvl1pPr>
          </a:lstStyle>
          <a:p>
            <a:fld id="{84B60B9D-C655-4FCD-8D41-5B123E9A1BF7}" type="datetimeFigureOut">
              <a:rPr lang="en-US" smtClean="0"/>
              <a:t>2/1/2019</a:t>
            </a:fld>
            <a:endParaRPr lang="en-US"/>
          </a:p>
        </p:txBody>
      </p:sp>
      <p:sp>
        <p:nvSpPr>
          <p:cNvPr id="4" name="Footer Placeholder 3"/>
          <p:cNvSpPr>
            <a:spLocks noGrp="1"/>
          </p:cNvSpPr>
          <p:nvPr>
            <p:ph type="ftr" sz="quarter" idx="2"/>
          </p:nvPr>
        </p:nvSpPr>
        <p:spPr>
          <a:xfrm>
            <a:off x="0" y="8829822"/>
            <a:ext cx="3037627" cy="466578"/>
          </a:xfrm>
          <a:prstGeom prst="rect">
            <a:avLst/>
          </a:prstGeom>
        </p:spPr>
        <p:txBody>
          <a:bodyPr vert="horz" lIns="92117" tIns="46058" rIns="92117" bIns="46058" rtlCol="0" anchor="b"/>
          <a:lstStyle>
            <a:lvl1pPr algn="l">
              <a:defRPr sz="1200"/>
            </a:lvl1pPr>
          </a:lstStyle>
          <a:p>
            <a:endParaRPr lang="en-US"/>
          </a:p>
        </p:txBody>
      </p:sp>
      <p:sp>
        <p:nvSpPr>
          <p:cNvPr id="5" name="Slide Number Placeholder 4"/>
          <p:cNvSpPr>
            <a:spLocks noGrp="1"/>
          </p:cNvSpPr>
          <p:nvPr>
            <p:ph type="sldNum" sz="quarter" idx="3"/>
          </p:nvPr>
        </p:nvSpPr>
        <p:spPr>
          <a:xfrm>
            <a:off x="3971172" y="8829822"/>
            <a:ext cx="3037627" cy="466578"/>
          </a:xfrm>
          <a:prstGeom prst="rect">
            <a:avLst/>
          </a:prstGeom>
        </p:spPr>
        <p:txBody>
          <a:bodyPr vert="horz" lIns="92117" tIns="46058" rIns="92117" bIns="46058" rtlCol="0" anchor="b"/>
          <a:lstStyle>
            <a:lvl1pPr algn="r">
              <a:defRPr sz="1200"/>
            </a:lvl1pPr>
          </a:lstStyle>
          <a:p>
            <a:fld id="{A9C51C11-4AD6-496C-8874-35D13E264BA3}" type="slidenum">
              <a:rPr lang="en-US" smtClean="0"/>
              <a:t>‹#›</a:t>
            </a:fld>
            <a:endParaRPr lang="en-US"/>
          </a:p>
        </p:txBody>
      </p:sp>
    </p:spTree>
    <p:extLst>
      <p:ext uri="{BB962C8B-B14F-4D97-AF65-F5344CB8AC3E}">
        <p14:creationId xmlns:p14="http://schemas.microsoft.com/office/powerpoint/2010/main" val="8103326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6" tIns="46588" rIns="93176" bIns="46588"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3176" tIns="46588" rIns="93176" bIns="46588" rtlCol="0"/>
          <a:lstStyle>
            <a:lvl1pPr algn="r">
              <a:defRPr sz="1200"/>
            </a:lvl1pPr>
          </a:lstStyle>
          <a:p>
            <a:fld id="{DA2E71D4-D899-435A-96E8-A8126C98AE87}" type="datetimeFigureOut">
              <a:rPr lang="en-US" smtClean="0"/>
              <a:pPr/>
              <a:t>2/1/2019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6" tIns="46588" rIns="93176" bIns="46588" rtlCol="0" anchor="ctr"/>
          <a:lstStyle/>
          <a:p>
            <a:endParaRPr lang="en-US"/>
          </a:p>
        </p:txBody>
      </p:sp>
      <p:sp>
        <p:nvSpPr>
          <p:cNvPr id="5" name="Notes Placeholder 4"/>
          <p:cNvSpPr>
            <a:spLocks noGrp="1"/>
          </p:cNvSpPr>
          <p:nvPr>
            <p:ph type="body" sz="quarter" idx="3"/>
          </p:nvPr>
        </p:nvSpPr>
        <p:spPr>
          <a:xfrm>
            <a:off x="701041" y="4415791"/>
            <a:ext cx="5608320" cy="4183380"/>
          </a:xfrm>
          <a:prstGeom prst="rect">
            <a:avLst/>
          </a:prstGeom>
        </p:spPr>
        <p:txBody>
          <a:bodyPr vert="horz" lIns="93176" tIns="46588" rIns="93176" bIns="4658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3037840" cy="464820"/>
          </a:xfrm>
          <a:prstGeom prst="rect">
            <a:avLst/>
          </a:prstGeom>
        </p:spPr>
        <p:txBody>
          <a:bodyPr vert="horz" lIns="93176" tIns="46588" rIns="93176" bIns="46588"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6"/>
            <a:ext cx="3037840" cy="464820"/>
          </a:xfrm>
          <a:prstGeom prst="rect">
            <a:avLst/>
          </a:prstGeom>
        </p:spPr>
        <p:txBody>
          <a:bodyPr vert="horz" lIns="93176" tIns="46588" rIns="93176" bIns="46588" rtlCol="0" anchor="b"/>
          <a:lstStyle>
            <a:lvl1pPr algn="r">
              <a:defRPr sz="1200"/>
            </a:lvl1pPr>
          </a:lstStyle>
          <a:p>
            <a:fld id="{56AE5BBA-F538-49F0-B059-B4341D7346DB}" type="slidenum">
              <a:rPr lang="en-US" smtClean="0"/>
              <a:pPr/>
              <a:t>‹#›</a:t>
            </a:fld>
            <a:endParaRPr lang="en-US"/>
          </a:p>
        </p:txBody>
      </p:sp>
    </p:spTree>
    <p:extLst>
      <p:ext uri="{BB962C8B-B14F-4D97-AF65-F5344CB8AC3E}">
        <p14:creationId xmlns:p14="http://schemas.microsoft.com/office/powerpoint/2010/main" val="1783511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AE5BBA-F538-49F0-B059-B4341D7346DB}" type="slidenum">
              <a:rPr lang="en-US" smtClean="0"/>
              <a:pPr/>
              <a:t>18</a:t>
            </a:fld>
            <a:endParaRPr lang="en-US"/>
          </a:p>
        </p:txBody>
      </p:sp>
    </p:spTree>
    <p:extLst>
      <p:ext uri="{BB962C8B-B14F-4D97-AF65-F5344CB8AC3E}">
        <p14:creationId xmlns:p14="http://schemas.microsoft.com/office/powerpoint/2010/main" val="517832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6A32BAF0-E532-4B4A-ACBA-DA1919B7451D}" type="datetimeFigureOut">
              <a:rPr lang="en-US" smtClean="0"/>
              <a:pPr/>
              <a:t>2/1/2019</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40AF1A2B-DAE3-4FDD-9EA0-695857E35CE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A32BAF0-E532-4B4A-ACBA-DA1919B7451D}" type="datetimeFigureOut">
              <a:rPr lang="en-US" smtClean="0"/>
              <a:pPr/>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F1A2B-DAE3-4FDD-9EA0-695857E35CE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A32BAF0-E532-4B4A-ACBA-DA1919B7451D}" type="datetimeFigureOut">
              <a:rPr lang="en-US" smtClean="0"/>
              <a:pPr/>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F1A2B-DAE3-4FDD-9EA0-695857E35CE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6A32BAF0-E532-4B4A-ACBA-DA1919B7451D}" type="datetimeFigureOut">
              <a:rPr lang="en-US" smtClean="0"/>
              <a:pPr/>
              <a:t>2/1/2019</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40AF1A2B-DAE3-4FDD-9EA0-695857E35CE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6A32BAF0-E532-4B4A-ACBA-DA1919B7451D}" type="datetimeFigureOut">
              <a:rPr lang="en-US" smtClean="0"/>
              <a:pPr/>
              <a:t>2/1/2019</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40AF1A2B-DAE3-4FDD-9EA0-695857E35CEA}"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6A32BAF0-E532-4B4A-ACBA-DA1919B7451D}" type="datetimeFigureOut">
              <a:rPr lang="en-US" smtClean="0"/>
              <a:pPr/>
              <a:t>2/1/2019</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40AF1A2B-DAE3-4FDD-9EA0-695857E35CE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6A32BAF0-E532-4B4A-ACBA-DA1919B7451D}" type="datetimeFigureOut">
              <a:rPr lang="en-US" smtClean="0"/>
              <a:pPr/>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40AF1A2B-DAE3-4FDD-9EA0-695857E35CEA}"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6A32BAF0-E532-4B4A-ACBA-DA1919B7451D}" type="datetimeFigureOut">
              <a:rPr lang="en-US" smtClean="0"/>
              <a:pPr/>
              <a:t>2/1/2019</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F1A2B-DAE3-4FDD-9EA0-695857E35CE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A32BAF0-E532-4B4A-ACBA-DA1919B7451D}" type="datetimeFigureOut">
              <a:rPr lang="en-US" smtClean="0"/>
              <a:pPr/>
              <a:t>2/1/2019</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AF1A2B-DAE3-4FDD-9EA0-695857E35CE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6A32BAF0-E532-4B4A-ACBA-DA1919B7451D}" type="datetimeFigureOut">
              <a:rPr lang="en-US" smtClean="0"/>
              <a:pPr/>
              <a:t>2/1/2019</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AF1A2B-DAE3-4FDD-9EA0-695857E35CE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6A32BAF0-E532-4B4A-ACBA-DA1919B7451D}" type="datetimeFigureOut">
              <a:rPr lang="en-US" smtClean="0"/>
              <a:pPr/>
              <a:t>2/1/2019</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40AF1A2B-DAE3-4FDD-9EA0-695857E35CEA}"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6A32BAF0-E532-4B4A-ACBA-DA1919B7451D}" type="datetimeFigureOut">
              <a:rPr lang="en-US" smtClean="0"/>
              <a:pPr/>
              <a:t>2/1/2019</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40AF1A2B-DAE3-4FDD-9EA0-695857E35CEA}"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800" y="6019800"/>
            <a:ext cx="8458200" cy="609600"/>
          </a:xfrm>
          <a:prstGeom prst="rect">
            <a:avLst/>
          </a:prstGeom>
          <a:solidFill>
            <a:srgbClr val="28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0" y="0"/>
            <a:ext cx="9144000" cy="5632311"/>
          </a:xfrm>
          <a:prstGeom prst="rect">
            <a:avLst/>
          </a:prstGeom>
          <a:noFill/>
        </p:spPr>
        <p:txBody>
          <a:bodyPr wrap="square" rtlCol="0">
            <a:spAutoFit/>
          </a:bodyPr>
          <a:lstStyle/>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r>
              <a:rPr lang="en-US" sz="3500" b="1" dirty="0" smtClean="0">
                <a:solidFill>
                  <a:srgbClr val="5E5E5E"/>
                </a:solidFill>
              </a:rPr>
              <a:t>Town of Exeter</a:t>
            </a:r>
          </a:p>
          <a:p>
            <a:pPr algn="ctr"/>
            <a:r>
              <a:rPr lang="en-US" sz="3500" b="1" dirty="0" smtClean="0">
                <a:solidFill>
                  <a:srgbClr val="5E5E5E"/>
                </a:solidFill>
              </a:rPr>
              <a:t>Budget, Bonds, &amp; Warrant Articles</a:t>
            </a:r>
          </a:p>
          <a:p>
            <a:pPr algn="ctr"/>
            <a:endParaRPr lang="en-US" sz="3000" b="1" dirty="0" smtClean="0"/>
          </a:p>
          <a:p>
            <a:pPr algn="ctr"/>
            <a:r>
              <a:rPr lang="en-US" sz="3100" b="1" dirty="0" smtClean="0">
                <a:solidFill>
                  <a:srgbClr val="002060"/>
                </a:solidFill>
              </a:rPr>
              <a:t>Deliberative Session</a:t>
            </a:r>
            <a:endParaRPr lang="en-US" sz="3100" b="1" dirty="0">
              <a:solidFill>
                <a:srgbClr val="002060"/>
              </a:solidFill>
            </a:endParaRPr>
          </a:p>
          <a:p>
            <a:pPr algn="ctr"/>
            <a:r>
              <a:rPr lang="en-US" sz="3100" i="1" dirty="0" smtClean="0">
                <a:solidFill>
                  <a:srgbClr val="002060"/>
                </a:solidFill>
              </a:rPr>
              <a:t>February 2</a:t>
            </a:r>
            <a:r>
              <a:rPr lang="en-US" sz="3100" i="1" baseline="30000" dirty="0" smtClean="0">
                <a:solidFill>
                  <a:srgbClr val="002060"/>
                </a:solidFill>
              </a:rPr>
              <a:t>nd</a:t>
            </a:r>
            <a:r>
              <a:rPr lang="en-US" sz="3100" i="1" dirty="0" smtClean="0">
                <a:solidFill>
                  <a:srgbClr val="002060"/>
                </a:solidFill>
              </a:rPr>
              <a:t>, 2019</a:t>
            </a:r>
            <a:endParaRPr lang="en-US" sz="3100" dirty="0">
              <a:solidFill>
                <a:srgbClr val="002060"/>
              </a:solidFill>
            </a:endParaRPr>
          </a:p>
          <a:p>
            <a:pPr algn="ctr"/>
            <a:endParaRPr lang="en-US" i="1" dirty="0" smtClean="0"/>
          </a:p>
          <a:p>
            <a:pPr algn="ctr"/>
            <a:endParaRPr lang="en-US" i="1" dirty="0" smtClean="0"/>
          </a:p>
          <a:p>
            <a:pPr algn="ctr"/>
            <a:endParaRPr lang="en-US" i="1" dirty="0" smtClean="0"/>
          </a:p>
          <a:p>
            <a:pPr algn="ctr"/>
            <a:endParaRPr lang="en-US" i="1" dirty="0" smtClean="0"/>
          </a:p>
          <a:p>
            <a:pPr algn="ctr"/>
            <a:endParaRPr lang="en-US" i="1" dirty="0"/>
          </a:p>
        </p:txBody>
      </p:sp>
      <p:pic>
        <p:nvPicPr>
          <p:cNvPr id="9" name="Picture 8" descr="New Town Seal - half color.jpg"/>
          <p:cNvPicPr>
            <a:picLocks noChangeAspect="1"/>
          </p:cNvPicPr>
          <p:nvPr/>
        </p:nvPicPr>
        <p:blipFill>
          <a:blip r:embed="rId2" cstate="print"/>
          <a:stretch>
            <a:fillRect/>
          </a:stretch>
        </p:blipFill>
        <p:spPr>
          <a:xfrm>
            <a:off x="7772400" y="5638800"/>
            <a:ext cx="914400" cy="9144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 y="381000"/>
            <a:ext cx="8382000" cy="4739759"/>
          </a:xfrm>
          <a:prstGeom prst="rect">
            <a:avLst/>
          </a:prstGeom>
          <a:noFill/>
        </p:spPr>
        <p:txBody>
          <a:bodyPr wrap="square" rtlCol="0">
            <a:spAutoFit/>
          </a:bodyPr>
          <a:lstStyle/>
          <a:p>
            <a:r>
              <a:rPr lang="en-US" b="1" dirty="0"/>
              <a:t>Article 16 – Replace Streetlights with LED Streetlights</a:t>
            </a:r>
            <a:endParaRPr lang="en-US" dirty="0"/>
          </a:p>
          <a:p>
            <a:r>
              <a:rPr lang="en-US" b="1" dirty="0"/>
              <a:t> </a:t>
            </a:r>
            <a:endParaRPr lang="en-US" dirty="0"/>
          </a:p>
          <a:p>
            <a:r>
              <a:rPr lang="en-US" dirty="0"/>
              <a:t>To see if the Town will vote to raise and appropriate the sum of one hundred eighty-seven thousand eight hundred and eighteen dollars ($187,818) to replace the town’s 695 streetlights and fixtures (average lifespan 5.8 years)  with energy efficient LED lights (average lifespan 28.9 years).  The sum raised will be paid back to the town’s general fund through electric rebates and future anticipated energy savings. The projected payback for this project is five years. After the payback period the project will result in energy cost savings of approximately $30,000 per year.  This sum ($187,818) to come from unassigned fund balance. </a:t>
            </a:r>
          </a:p>
          <a:p>
            <a:r>
              <a:rPr lang="en-US" dirty="0"/>
              <a:t> </a:t>
            </a:r>
          </a:p>
          <a:p>
            <a:r>
              <a:rPr lang="en-US" dirty="0"/>
              <a:t>(Majority vote required)  Recommended by the Select Board 5-0.</a:t>
            </a:r>
          </a:p>
          <a:p>
            <a:r>
              <a:rPr lang="en-US" b="1" dirty="0"/>
              <a:t> </a:t>
            </a:r>
            <a:endParaRPr lang="en-US" dirty="0"/>
          </a:p>
          <a:p>
            <a:endParaRPr lang="en-US" dirty="0"/>
          </a:p>
          <a:p>
            <a:r>
              <a:rPr lang="en-US" b="1" dirty="0"/>
              <a:t> </a:t>
            </a:r>
            <a:endParaRPr lang="en-US" dirty="0"/>
          </a:p>
          <a:p>
            <a:r>
              <a:rPr lang="en-US" dirty="0" smtClean="0"/>
              <a:t> </a:t>
            </a:r>
          </a:p>
          <a:p>
            <a:endParaRPr lang="en-US" sz="1400" dirty="0" smtClean="0"/>
          </a:p>
        </p:txBody>
      </p:sp>
      <p:sp>
        <p:nvSpPr>
          <p:cNvPr id="8" name="Rectangle 7"/>
          <p:cNvSpPr/>
          <p:nvPr/>
        </p:nvSpPr>
        <p:spPr>
          <a:xfrm>
            <a:off x="304800" y="6019800"/>
            <a:ext cx="8458200" cy="609600"/>
          </a:xfrm>
          <a:prstGeom prst="rect">
            <a:avLst/>
          </a:prstGeom>
          <a:solidFill>
            <a:srgbClr val="28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New Town Seal - half color.jpg"/>
          <p:cNvPicPr>
            <a:picLocks noChangeAspect="1"/>
          </p:cNvPicPr>
          <p:nvPr/>
        </p:nvPicPr>
        <p:blipFill>
          <a:blip r:embed="rId2" cstate="print"/>
          <a:stretch>
            <a:fillRect/>
          </a:stretch>
        </p:blipFill>
        <p:spPr>
          <a:xfrm>
            <a:off x="7772400" y="5638800"/>
            <a:ext cx="914400" cy="914400"/>
          </a:xfrm>
          <a:prstGeom prst="rect">
            <a:avLst/>
          </a:prstGeom>
        </p:spPr>
      </p:pic>
    </p:spTree>
    <p:extLst>
      <p:ext uri="{BB962C8B-B14F-4D97-AF65-F5344CB8AC3E}">
        <p14:creationId xmlns:p14="http://schemas.microsoft.com/office/powerpoint/2010/main" val="3881459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 y="381000"/>
            <a:ext cx="8382000" cy="3139321"/>
          </a:xfrm>
          <a:prstGeom prst="rect">
            <a:avLst/>
          </a:prstGeom>
          <a:noFill/>
        </p:spPr>
        <p:txBody>
          <a:bodyPr wrap="square" rtlCol="0">
            <a:spAutoFit/>
          </a:bodyPr>
          <a:lstStyle/>
          <a:p>
            <a:r>
              <a:rPr lang="en-US" b="1" dirty="0"/>
              <a:t>Article 17 – Hook Lift Truck for Water-Sewer Department Lease/Purchase</a:t>
            </a:r>
            <a:endParaRPr lang="en-US" dirty="0"/>
          </a:p>
          <a:p>
            <a:r>
              <a:rPr lang="en-US" b="1" dirty="0"/>
              <a:t> </a:t>
            </a:r>
            <a:endParaRPr lang="en-US" dirty="0"/>
          </a:p>
          <a:p>
            <a:r>
              <a:rPr lang="en-US" dirty="0"/>
              <a:t>To see if the Town will vote to authorize the Select Board to enter into a 5-year lease/purchase agreement for $174,959 for the purpose of lease/purchasing a hook lift style dump truck for the Exeter Water/Sewer Department to replace a 2008 truck to be transferred to the Highway Department, and to raise and appropriate the sum of forty-one thousand seven hundred eighty dollars ($41,780), which represents the first of 5 annual payments for that purpose.  This lease/purchase will contain an escape (non-appropriation) clause.  This sum to come from water and sewer fees.</a:t>
            </a:r>
            <a:endParaRPr lang="en-US" b="1" dirty="0"/>
          </a:p>
          <a:p>
            <a:r>
              <a:rPr lang="en-US" dirty="0"/>
              <a:t> </a:t>
            </a:r>
          </a:p>
          <a:p>
            <a:r>
              <a:rPr lang="en-US" dirty="0"/>
              <a:t>(Majority vote required)  Recommended by the Select Board 5-0</a:t>
            </a:r>
            <a:r>
              <a:rPr lang="en-US" dirty="0" smtClean="0"/>
              <a:t>.</a:t>
            </a:r>
            <a:endParaRPr lang="en-US" dirty="0"/>
          </a:p>
        </p:txBody>
      </p:sp>
      <p:sp>
        <p:nvSpPr>
          <p:cNvPr id="8" name="Rectangle 7"/>
          <p:cNvSpPr/>
          <p:nvPr/>
        </p:nvSpPr>
        <p:spPr>
          <a:xfrm>
            <a:off x="304800" y="6019800"/>
            <a:ext cx="8458200" cy="609600"/>
          </a:xfrm>
          <a:prstGeom prst="rect">
            <a:avLst/>
          </a:prstGeom>
          <a:solidFill>
            <a:srgbClr val="28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New Town Seal - half color.jpg"/>
          <p:cNvPicPr>
            <a:picLocks noChangeAspect="1"/>
          </p:cNvPicPr>
          <p:nvPr/>
        </p:nvPicPr>
        <p:blipFill>
          <a:blip r:embed="rId2" cstate="print"/>
          <a:stretch>
            <a:fillRect/>
          </a:stretch>
        </p:blipFill>
        <p:spPr>
          <a:xfrm>
            <a:off x="7772400" y="5638800"/>
            <a:ext cx="914400" cy="914400"/>
          </a:xfrm>
          <a:prstGeom prst="rect">
            <a:avLst/>
          </a:prstGeom>
        </p:spPr>
      </p:pic>
    </p:spTree>
    <p:extLst>
      <p:ext uri="{BB962C8B-B14F-4D97-AF65-F5344CB8AC3E}">
        <p14:creationId xmlns:p14="http://schemas.microsoft.com/office/powerpoint/2010/main" val="38814596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 y="381000"/>
            <a:ext cx="8382000" cy="2585323"/>
          </a:xfrm>
          <a:prstGeom prst="rect">
            <a:avLst/>
          </a:prstGeom>
          <a:noFill/>
        </p:spPr>
        <p:txBody>
          <a:bodyPr wrap="square" rtlCol="0">
            <a:spAutoFit/>
          </a:bodyPr>
          <a:lstStyle/>
          <a:p>
            <a:r>
              <a:rPr lang="en-US" b="1" dirty="0"/>
              <a:t>Article 18 – Public Safety Dispatch Upgrades</a:t>
            </a:r>
            <a:endParaRPr lang="en-US" dirty="0"/>
          </a:p>
          <a:p>
            <a:r>
              <a:rPr lang="en-US" dirty="0"/>
              <a:t> </a:t>
            </a:r>
          </a:p>
          <a:p>
            <a:r>
              <a:rPr lang="en-US" dirty="0"/>
              <a:t>To see if the Town will raise and appropriate, through special warrant article, the sum of one hundred fifty-three thousand four hundred and fifty one dollars ($153,451), for the purpose of making upgrades to the Town’s public safety dispatch system.  This sum to come from general taxation. (Estimated Tax Impact: .088/1,000, $8.77/100,000 assessed property value).</a:t>
            </a:r>
          </a:p>
          <a:p>
            <a:r>
              <a:rPr lang="en-US" dirty="0"/>
              <a:t> </a:t>
            </a:r>
          </a:p>
          <a:p>
            <a:r>
              <a:rPr lang="en-US" dirty="0"/>
              <a:t>(Majority vote required)  Recommended by the Select Board 5-0</a:t>
            </a:r>
            <a:r>
              <a:rPr lang="en-US" dirty="0" smtClean="0"/>
              <a:t>.</a:t>
            </a:r>
            <a:endParaRPr lang="en-US" dirty="0"/>
          </a:p>
        </p:txBody>
      </p:sp>
      <p:sp>
        <p:nvSpPr>
          <p:cNvPr id="8" name="Rectangle 7"/>
          <p:cNvSpPr/>
          <p:nvPr/>
        </p:nvSpPr>
        <p:spPr>
          <a:xfrm>
            <a:off x="304800" y="6019800"/>
            <a:ext cx="8458200" cy="609600"/>
          </a:xfrm>
          <a:prstGeom prst="rect">
            <a:avLst/>
          </a:prstGeom>
          <a:solidFill>
            <a:srgbClr val="28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New Town Seal - half color.jpg"/>
          <p:cNvPicPr>
            <a:picLocks noChangeAspect="1"/>
          </p:cNvPicPr>
          <p:nvPr/>
        </p:nvPicPr>
        <p:blipFill>
          <a:blip r:embed="rId2" cstate="print"/>
          <a:stretch>
            <a:fillRect/>
          </a:stretch>
        </p:blipFill>
        <p:spPr>
          <a:xfrm>
            <a:off x="7772400" y="5638800"/>
            <a:ext cx="914400" cy="914400"/>
          </a:xfrm>
          <a:prstGeom prst="rect">
            <a:avLst/>
          </a:prstGeom>
        </p:spPr>
      </p:pic>
    </p:spTree>
    <p:extLst>
      <p:ext uri="{BB962C8B-B14F-4D97-AF65-F5344CB8AC3E}">
        <p14:creationId xmlns:p14="http://schemas.microsoft.com/office/powerpoint/2010/main" val="38814596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 y="381000"/>
            <a:ext cx="8382000" cy="3416320"/>
          </a:xfrm>
          <a:prstGeom prst="rect">
            <a:avLst/>
          </a:prstGeom>
          <a:noFill/>
        </p:spPr>
        <p:txBody>
          <a:bodyPr wrap="square" rtlCol="0">
            <a:spAutoFit/>
          </a:bodyPr>
          <a:lstStyle/>
          <a:p>
            <a:r>
              <a:rPr lang="en-US" b="1" dirty="0"/>
              <a:t>Article 19 – Establish Town Parks Improvement Capital Reserve Fund and Funding</a:t>
            </a:r>
            <a:endParaRPr lang="en-US" dirty="0"/>
          </a:p>
          <a:p>
            <a:r>
              <a:rPr lang="en-US" dirty="0"/>
              <a:t> </a:t>
            </a:r>
          </a:p>
          <a:p>
            <a:r>
              <a:rPr lang="en-US" dirty="0"/>
              <a:t>To see if the Town will vote to establish a capital reserve fund under RSA 35:1 known as the “Parks Improvements Fund” for the purpose of making capital improvements to town parks including but not limited to Kids Park, Townhouse Common, Gilman Park, Founders Park, Recreation Park and others, and to raise and appropriate the sum of one hundred-thousand ($100,000) to be placed in this fund and further the Select Board shall be named agents of the fund and be authorized to make expenditures from the fund.  (Estimated Tax Impact: .057/1,000, $5.71/100,000 assessed property value).</a:t>
            </a:r>
          </a:p>
          <a:p>
            <a:r>
              <a:rPr lang="en-US" dirty="0"/>
              <a:t> </a:t>
            </a:r>
          </a:p>
          <a:p>
            <a:r>
              <a:rPr lang="en-US" dirty="0"/>
              <a:t>(Majority vote required)  Recommended by the Select Board 4-1</a:t>
            </a:r>
            <a:r>
              <a:rPr lang="en-US" dirty="0" smtClean="0"/>
              <a:t>.</a:t>
            </a:r>
            <a:endParaRPr lang="en-US" dirty="0"/>
          </a:p>
        </p:txBody>
      </p:sp>
      <p:sp>
        <p:nvSpPr>
          <p:cNvPr id="8" name="Rectangle 7"/>
          <p:cNvSpPr/>
          <p:nvPr/>
        </p:nvSpPr>
        <p:spPr>
          <a:xfrm>
            <a:off x="304800" y="6019800"/>
            <a:ext cx="8458200" cy="609600"/>
          </a:xfrm>
          <a:prstGeom prst="rect">
            <a:avLst/>
          </a:prstGeom>
          <a:solidFill>
            <a:srgbClr val="28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New Town Seal - half color.jpg"/>
          <p:cNvPicPr>
            <a:picLocks noChangeAspect="1"/>
          </p:cNvPicPr>
          <p:nvPr/>
        </p:nvPicPr>
        <p:blipFill>
          <a:blip r:embed="rId2" cstate="print"/>
          <a:stretch>
            <a:fillRect/>
          </a:stretch>
        </p:blipFill>
        <p:spPr>
          <a:xfrm>
            <a:off x="7772400" y="5638800"/>
            <a:ext cx="914400" cy="914400"/>
          </a:xfrm>
          <a:prstGeom prst="rect">
            <a:avLst/>
          </a:prstGeom>
        </p:spPr>
      </p:pic>
    </p:spTree>
    <p:extLst>
      <p:ext uri="{BB962C8B-B14F-4D97-AF65-F5344CB8AC3E}">
        <p14:creationId xmlns:p14="http://schemas.microsoft.com/office/powerpoint/2010/main" val="38814596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 y="381000"/>
            <a:ext cx="8382000" cy="2862322"/>
          </a:xfrm>
          <a:prstGeom prst="rect">
            <a:avLst/>
          </a:prstGeom>
          <a:noFill/>
        </p:spPr>
        <p:txBody>
          <a:bodyPr wrap="square" rtlCol="0">
            <a:spAutoFit/>
          </a:bodyPr>
          <a:lstStyle/>
          <a:p>
            <a:r>
              <a:rPr lang="en-US" b="1" dirty="0"/>
              <a:t>Article 20 – Appropriate to Sick Leave Trust Fund</a:t>
            </a:r>
            <a:endParaRPr lang="en-US" dirty="0"/>
          </a:p>
          <a:p>
            <a:r>
              <a:rPr lang="en-US" dirty="0"/>
              <a:t> </a:t>
            </a:r>
          </a:p>
          <a:p>
            <a:r>
              <a:rPr lang="en-US" dirty="0"/>
              <a:t>To see if the Town will vote to raise and appropriate the sum of one hundred thousand dollars ($100,000) to be added to the Sick Leave Expendable Trust Fund previously established.  This sum to come from unassigned fund balance.  (Estimated Tax Impact: None.  No amount to be raised by taxation).</a:t>
            </a:r>
          </a:p>
          <a:p>
            <a:r>
              <a:rPr lang="en-US" dirty="0"/>
              <a:t>No tax impact.</a:t>
            </a:r>
          </a:p>
          <a:p>
            <a:r>
              <a:rPr lang="en-US" dirty="0"/>
              <a:t> </a:t>
            </a:r>
          </a:p>
          <a:p>
            <a:r>
              <a:rPr lang="en-US" dirty="0"/>
              <a:t>(Majority vote required)  Recommended by the Select Board 5-0.</a:t>
            </a:r>
          </a:p>
          <a:p>
            <a:r>
              <a:rPr lang="en-US" b="1" dirty="0"/>
              <a:t> </a:t>
            </a:r>
            <a:endParaRPr lang="en-US" dirty="0"/>
          </a:p>
        </p:txBody>
      </p:sp>
      <p:sp>
        <p:nvSpPr>
          <p:cNvPr id="8" name="Rectangle 7"/>
          <p:cNvSpPr/>
          <p:nvPr/>
        </p:nvSpPr>
        <p:spPr>
          <a:xfrm>
            <a:off x="304800" y="6019800"/>
            <a:ext cx="8458200" cy="609600"/>
          </a:xfrm>
          <a:prstGeom prst="rect">
            <a:avLst/>
          </a:prstGeom>
          <a:solidFill>
            <a:srgbClr val="28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New Town Seal - half color.jpg"/>
          <p:cNvPicPr>
            <a:picLocks noChangeAspect="1"/>
          </p:cNvPicPr>
          <p:nvPr/>
        </p:nvPicPr>
        <p:blipFill>
          <a:blip r:embed="rId2" cstate="print"/>
          <a:stretch>
            <a:fillRect/>
          </a:stretch>
        </p:blipFill>
        <p:spPr>
          <a:xfrm>
            <a:off x="7772400" y="5638800"/>
            <a:ext cx="914400" cy="914400"/>
          </a:xfrm>
          <a:prstGeom prst="rect">
            <a:avLst/>
          </a:prstGeom>
        </p:spPr>
      </p:pic>
    </p:spTree>
    <p:extLst>
      <p:ext uri="{BB962C8B-B14F-4D97-AF65-F5344CB8AC3E}">
        <p14:creationId xmlns:p14="http://schemas.microsoft.com/office/powerpoint/2010/main" val="38814596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 y="381000"/>
            <a:ext cx="8382000" cy="2585323"/>
          </a:xfrm>
          <a:prstGeom prst="rect">
            <a:avLst/>
          </a:prstGeom>
          <a:noFill/>
        </p:spPr>
        <p:txBody>
          <a:bodyPr wrap="square" rtlCol="0">
            <a:spAutoFit/>
          </a:bodyPr>
          <a:lstStyle/>
          <a:p>
            <a:r>
              <a:rPr lang="en-US" b="1" dirty="0"/>
              <a:t>Article 21 – Public Safety Departments Facility, Data, Staffing Analysis</a:t>
            </a:r>
            <a:endParaRPr lang="en-US" dirty="0"/>
          </a:p>
          <a:p>
            <a:r>
              <a:rPr lang="en-US" dirty="0"/>
              <a:t> </a:t>
            </a:r>
          </a:p>
          <a:p>
            <a:r>
              <a:rPr lang="en-US" dirty="0"/>
              <a:t>To see if the Town will vote to raise and appropriate, through special warrant article, the sum of fifty thousand dollars ($50,000) for the purpose of conducting a facility, staffing and data analysis of all public safety operations: to include police, fire, EMS and dispatch.  This sum to come from general taxation. (Estimated Tax Impact: .029/1,000, $2.86/100,000 assessed property value).</a:t>
            </a:r>
          </a:p>
          <a:p>
            <a:r>
              <a:rPr lang="en-US" dirty="0"/>
              <a:t> </a:t>
            </a:r>
          </a:p>
          <a:p>
            <a:r>
              <a:rPr lang="en-US" dirty="0"/>
              <a:t>(Majority vote required) Recommended by the Select Board 5-0</a:t>
            </a:r>
            <a:r>
              <a:rPr lang="en-US" dirty="0" smtClean="0"/>
              <a:t>.</a:t>
            </a:r>
            <a:endParaRPr lang="en-US" dirty="0"/>
          </a:p>
        </p:txBody>
      </p:sp>
      <p:sp>
        <p:nvSpPr>
          <p:cNvPr id="8" name="Rectangle 7"/>
          <p:cNvSpPr/>
          <p:nvPr/>
        </p:nvSpPr>
        <p:spPr>
          <a:xfrm>
            <a:off x="304800" y="6019800"/>
            <a:ext cx="8458200" cy="609600"/>
          </a:xfrm>
          <a:prstGeom prst="rect">
            <a:avLst/>
          </a:prstGeom>
          <a:solidFill>
            <a:srgbClr val="28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New Town Seal - half color.jpg"/>
          <p:cNvPicPr>
            <a:picLocks noChangeAspect="1"/>
          </p:cNvPicPr>
          <p:nvPr/>
        </p:nvPicPr>
        <p:blipFill>
          <a:blip r:embed="rId2" cstate="print"/>
          <a:stretch>
            <a:fillRect/>
          </a:stretch>
        </p:blipFill>
        <p:spPr>
          <a:xfrm>
            <a:off x="7772400" y="5638800"/>
            <a:ext cx="914400" cy="914400"/>
          </a:xfrm>
          <a:prstGeom prst="rect">
            <a:avLst/>
          </a:prstGeom>
        </p:spPr>
      </p:pic>
    </p:spTree>
    <p:extLst>
      <p:ext uri="{BB962C8B-B14F-4D97-AF65-F5344CB8AC3E}">
        <p14:creationId xmlns:p14="http://schemas.microsoft.com/office/powerpoint/2010/main" val="38814596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 y="381000"/>
            <a:ext cx="8382000" cy="3385542"/>
          </a:xfrm>
          <a:prstGeom prst="rect">
            <a:avLst/>
          </a:prstGeom>
          <a:noFill/>
        </p:spPr>
        <p:txBody>
          <a:bodyPr wrap="square" rtlCol="0">
            <a:spAutoFit/>
          </a:bodyPr>
          <a:lstStyle/>
          <a:p>
            <a:r>
              <a:rPr lang="en-US" b="1" dirty="0"/>
              <a:t>Article 22  – ADA Plan Funding</a:t>
            </a:r>
            <a:endParaRPr lang="en-US" dirty="0"/>
          </a:p>
          <a:p>
            <a:r>
              <a:rPr lang="en-US" dirty="0"/>
              <a:t> </a:t>
            </a:r>
          </a:p>
          <a:p>
            <a:r>
              <a:rPr lang="en-US" dirty="0"/>
              <a:t>To see if the Town will vote to raise and appropriate, through special warrant article, the sum of thirty five thousand dollars ($35,000), for the purpose of conducting and creating an ADA improvements plan for town facilities and infrastructure including roads, sidewalks, and other pedestrian safety improvements.  This sum to come from general taxation. (Estimated Tax Impact: .020/1,000, $2.00/100,000 assessed property value).</a:t>
            </a:r>
          </a:p>
          <a:p>
            <a:r>
              <a:rPr lang="en-US" dirty="0"/>
              <a:t> </a:t>
            </a:r>
          </a:p>
          <a:p>
            <a:r>
              <a:rPr lang="en-US" dirty="0"/>
              <a:t>(Majority vote required)   Recommended by the Select Board 5-0.</a:t>
            </a:r>
          </a:p>
          <a:p>
            <a:endParaRPr lang="en-US" dirty="0" smtClean="0"/>
          </a:p>
          <a:p>
            <a:endParaRPr lang="en-US" sz="1600" dirty="0" smtClean="0"/>
          </a:p>
        </p:txBody>
      </p:sp>
      <p:sp>
        <p:nvSpPr>
          <p:cNvPr id="8" name="Rectangle 7"/>
          <p:cNvSpPr/>
          <p:nvPr/>
        </p:nvSpPr>
        <p:spPr>
          <a:xfrm>
            <a:off x="304800" y="6019800"/>
            <a:ext cx="8458200" cy="609600"/>
          </a:xfrm>
          <a:prstGeom prst="rect">
            <a:avLst/>
          </a:prstGeom>
          <a:solidFill>
            <a:srgbClr val="28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New Town Seal - half color.jpg"/>
          <p:cNvPicPr>
            <a:picLocks noChangeAspect="1"/>
          </p:cNvPicPr>
          <p:nvPr/>
        </p:nvPicPr>
        <p:blipFill>
          <a:blip r:embed="rId2" cstate="print"/>
          <a:stretch>
            <a:fillRect/>
          </a:stretch>
        </p:blipFill>
        <p:spPr>
          <a:xfrm>
            <a:off x="7772400" y="5638800"/>
            <a:ext cx="914400" cy="914400"/>
          </a:xfrm>
          <a:prstGeom prst="rect">
            <a:avLst/>
          </a:prstGeom>
        </p:spPr>
      </p:pic>
    </p:spTree>
    <p:extLst>
      <p:ext uri="{BB962C8B-B14F-4D97-AF65-F5344CB8AC3E}">
        <p14:creationId xmlns:p14="http://schemas.microsoft.com/office/powerpoint/2010/main" val="38814596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 y="381000"/>
            <a:ext cx="8382000" cy="3139321"/>
          </a:xfrm>
          <a:prstGeom prst="rect">
            <a:avLst/>
          </a:prstGeom>
          <a:noFill/>
        </p:spPr>
        <p:txBody>
          <a:bodyPr wrap="square" rtlCol="0">
            <a:spAutoFit/>
          </a:bodyPr>
          <a:lstStyle/>
          <a:p>
            <a:r>
              <a:rPr lang="en-US" b="1" dirty="0"/>
              <a:t>Article 23  – Intersection Improvements Plan Funding</a:t>
            </a:r>
            <a:endParaRPr lang="en-US" dirty="0"/>
          </a:p>
          <a:p>
            <a:r>
              <a:rPr lang="en-US" dirty="0"/>
              <a:t> </a:t>
            </a:r>
          </a:p>
          <a:p>
            <a:r>
              <a:rPr lang="en-US" dirty="0"/>
              <a:t>To see if the Town will vote to raise and appropriate, through special warrant article, the sum of fifty thousand dollars ($50,000) for the purpose of conducting and creating an intersection improvement proposal with preliminary designs, to improve intersections and intersection areas, including Pine/Front/Linden Street, Front Street/Water Street, Clifford Street/Water Street, Winter Street/Columbus Avenue/Railroad Avenue, and others.  This sum to come from general taxation.  (Estimated Tax Impact: .029/1,000, $2.86/100,000 assessed property value).  </a:t>
            </a:r>
          </a:p>
          <a:p>
            <a:r>
              <a:rPr lang="en-US" b="1" dirty="0"/>
              <a:t> </a:t>
            </a:r>
            <a:endParaRPr lang="en-US" dirty="0"/>
          </a:p>
          <a:p>
            <a:r>
              <a:rPr lang="en-US" dirty="0"/>
              <a:t>(Majority vote required)  Recommended by the Select Board 5-0</a:t>
            </a:r>
            <a:r>
              <a:rPr lang="en-US" dirty="0" smtClean="0"/>
              <a:t>.</a:t>
            </a:r>
            <a:endParaRPr lang="en-US" dirty="0"/>
          </a:p>
        </p:txBody>
      </p:sp>
      <p:sp>
        <p:nvSpPr>
          <p:cNvPr id="8" name="Rectangle 7"/>
          <p:cNvSpPr/>
          <p:nvPr/>
        </p:nvSpPr>
        <p:spPr>
          <a:xfrm>
            <a:off x="304800" y="6019800"/>
            <a:ext cx="8458200" cy="609600"/>
          </a:xfrm>
          <a:prstGeom prst="rect">
            <a:avLst/>
          </a:prstGeom>
          <a:solidFill>
            <a:srgbClr val="28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New Town Seal - half color.jpg"/>
          <p:cNvPicPr>
            <a:picLocks noChangeAspect="1"/>
          </p:cNvPicPr>
          <p:nvPr/>
        </p:nvPicPr>
        <p:blipFill>
          <a:blip r:embed="rId2" cstate="print"/>
          <a:stretch>
            <a:fillRect/>
          </a:stretch>
        </p:blipFill>
        <p:spPr>
          <a:xfrm>
            <a:off x="7772400" y="5638800"/>
            <a:ext cx="914400" cy="914400"/>
          </a:xfrm>
          <a:prstGeom prst="rect">
            <a:avLst/>
          </a:prstGeom>
        </p:spPr>
      </p:pic>
    </p:spTree>
    <p:extLst>
      <p:ext uri="{BB962C8B-B14F-4D97-AF65-F5344CB8AC3E}">
        <p14:creationId xmlns:p14="http://schemas.microsoft.com/office/powerpoint/2010/main" val="38814596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 y="381000"/>
            <a:ext cx="8382000" cy="2585323"/>
          </a:xfrm>
          <a:prstGeom prst="rect">
            <a:avLst/>
          </a:prstGeom>
          <a:noFill/>
        </p:spPr>
        <p:txBody>
          <a:bodyPr wrap="square" rtlCol="0">
            <a:spAutoFit/>
          </a:bodyPr>
          <a:lstStyle/>
          <a:p>
            <a:r>
              <a:rPr lang="en-US" b="1" dirty="0"/>
              <a:t>Article 24  – Pickpocket Dam Study</a:t>
            </a:r>
            <a:endParaRPr lang="en-US" dirty="0"/>
          </a:p>
          <a:p>
            <a:r>
              <a:rPr lang="en-US" b="1" dirty="0"/>
              <a:t> </a:t>
            </a:r>
            <a:endParaRPr lang="en-US" dirty="0"/>
          </a:p>
          <a:p>
            <a:r>
              <a:rPr lang="en-US" dirty="0"/>
              <a:t>To see if the Town will vote to raise and appropriate, through special warrant article, the sum of forty thousand dollars ($40,000) for the purpose of addressing items related to a Letter of Deficiency from the NHDES on Pickpocket Dam.  This sum to come from general taxation.  (Estimated Tax Impact: .023/1,000, $2.29/100,000 assessed property value).  </a:t>
            </a:r>
          </a:p>
          <a:p>
            <a:r>
              <a:rPr lang="en-US" b="1" dirty="0"/>
              <a:t> </a:t>
            </a:r>
            <a:endParaRPr lang="en-US" dirty="0"/>
          </a:p>
          <a:p>
            <a:r>
              <a:rPr lang="en-US" dirty="0"/>
              <a:t>(Majority vote required)  Recommended by the Select Board 5-0</a:t>
            </a:r>
            <a:r>
              <a:rPr lang="en-US" dirty="0" smtClean="0"/>
              <a:t>.</a:t>
            </a:r>
            <a:endParaRPr lang="en-US" dirty="0"/>
          </a:p>
        </p:txBody>
      </p:sp>
      <p:sp>
        <p:nvSpPr>
          <p:cNvPr id="8" name="Rectangle 7"/>
          <p:cNvSpPr/>
          <p:nvPr/>
        </p:nvSpPr>
        <p:spPr>
          <a:xfrm>
            <a:off x="304800" y="6019800"/>
            <a:ext cx="8458200" cy="609600"/>
          </a:xfrm>
          <a:prstGeom prst="rect">
            <a:avLst/>
          </a:prstGeom>
          <a:solidFill>
            <a:srgbClr val="28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New Town Seal - half color.jpg"/>
          <p:cNvPicPr>
            <a:picLocks noChangeAspect="1"/>
          </p:cNvPicPr>
          <p:nvPr/>
        </p:nvPicPr>
        <p:blipFill>
          <a:blip r:embed="rId3" cstate="print"/>
          <a:stretch>
            <a:fillRect/>
          </a:stretch>
        </p:blipFill>
        <p:spPr>
          <a:xfrm>
            <a:off x="7772400" y="5638800"/>
            <a:ext cx="914400" cy="914400"/>
          </a:xfrm>
          <a:prstGeom prst="rect">
            <a:avLst/>
          </a:prstGeom>
        </p:spPr>
      </p:pic>
    </p:spTree>
    <p:extLst>
      <p:ext uri="{BB962C8B-B14F-4D97-AF65-F5344CB8AC3E}">
        <p14:creationId xmlns:p14="http://schemas.microsoft.com/office/powerpoint/2010/main" val="38814596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 y="381000"/>
            <a:ext cx="8382000" cy="2585323"/>
          </a:xfrm>
          <a:prstGeom prst="rect">
            <a:avLst/>
          </a:prstGeom>
          <a:noFill/>
        </p:spPr>
        <p:txBody>
          <a:bodyPr wrap="square" rtlCol="0">
            <a:spAutoFit/>
          </a:bodyPr>
          <a:lstStyle/>
          <a:p>
            <a:r>
              <a:rPr lang="en-US" b="1" dirty="0"/>
              <a:t>Article 25 – Great Bridge Project Deficit</a:t>
            </a:r>
            <a:endParaRPr lang="en-US" dirty="0"/>
          </a:p>
          <a:p>
            <a:r>
              <a:rPr lang="en-US" dirty="0"/>
              <a:t> </a:t>
            </a:r>
          </a:p>
          <a:p>
            <a:r>
              <a:rPr lang="en-US" dirty="0"/>
              <a:t>To see if the Town will vote to transfer the amount of $173,774 from the town’s current non-spendable general fund balance to the capital projects fund balance to eliminate the Great Bridge project deficit from 2001.  This project has been completed.  This article will not impact the unassigned fund balance. </a:t>
            </a:r>
          </a:p>
          <a:p>
            <a:r>
              <a:rPr lang="en-US" dirty="0"/>
              <a:t> </a:t>
            </a:r>
          </a:p>
          <a:p>
            <a:r>
              <a:rPr lang="en-US" dirty="0"/>
              <a:t>(Majority vote required)  Recommended by the Select Board 5-0.</a:t>
            </a:r>
          </a:p>
          <a:p>
            <a:r>
              <a:rPr lang="en-US" b="1" dirty="0"/>
              <a:t> </a:t>
            </a:r>
            <a:endParaRPr lang="en-US" dirty="0"/>
          </a:p>
        </p:txBody>
      </p:sp>
      <p:sp>
        <p:nvSpPr>
          <p:cNvPr id="8" name="Rectangle 7"/>
          <p:cNvSpPr/>
          <p:nvPr/>
        </p:nvSpPr>
        <p:spPr>
          <a:xfrm>
            <a:off x="304800" y="6019800"/>
            <a:ext cx="8458200" cy="609600"/>
          </a:xfrm>
          <a:prstGeom prst="rect">
            <a:avLst/>
          </a:prstGeom>
          <a:solidFill>
            <a:srgbClr val="28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New Town Seal - half color.jpg"/>
          <p:cNvPicPr>
            <a:picLocks noChangeAspect="1"/>
          </p:cNvPicPr>
          <p:nvPr/>
        </p:nvPicPr>
        <p:blipFill>
          <a:blip r:embed="rId2" cstate="print"/>
          <a:stretch>
            <a:fillRect/>
          </a:stretch>
        </p:blipFill>
        <p:spPr>
          <a:xfrm>
            <a:off x="7772400" y="5638800"/>
            <a:ext cx="914400" cy="914400"/>
          </a:xfrm>
          <a:prstGeom prst="rect">
            <a:avLst/>
          </a:prstGeom>
        </p:spPr>
      </p:pic>
    </p:spTree>
    <p:extLst>
      <p:ext uri="{BB962C8B-B14F-4D97-AF65-F5344CB8AC3E}">
        <p14:creationId xmlns:p14="http://schemas.microsoft.com/office/powerpoint/2010/main" val="3881459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800" y="6019800"/>
            <a:ext cx="8458200" cy="609600"/>
          </a:xfrm>
          <a:prstGeom prst="rect">
            <a:avLst/>
          </a:prstGeom>
          <a:solidFill>
            <a:srgbClr val="28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0" y="0"/>
            <a:ext cx="9144000" cy="5709255"/>
          </a:xfrm>
          <a:prstGeom prst="rect">
            <a:avLst/>
          </a:prstGeom>
          <a:noFill/>
        </p:spPr>
        <p:txBody>
          <a:bodyPr wrap="square" rtlCol="0">
            <a:spAutoFit/>
          </a:bodyPr>
          <a:lstStyle/>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r>
              <a:rPr lang="en-US" sz="3500" b="1" dirty="0" smtClean="0">
                <a:solidFill>
                  <a:srgbClr val="5E5E5E"/>
                </a:solidFill>
              </a:rPr>
              <a:t>Article 1: Elections Article</a:t>
            </a:r>
          </a:p>
          <a:p>
            <a:pPr algn="ctr"/>
            <a:endParaRPr lang="en-US" sz="3500" b="1" dirty="0" smtClean="0">
              <a:solidFill>
                <a:srgbClr val="5E5E5E"/>
              </a:solidFill>
            </a:endParaRPr>
          </a:p>
          <a:p>
            <a:pPr algn="ctr"/>
            <a:r>
              <a:rPr lang="en-US" sz="3500" b="1" dirty="0" smtClean="0">
                <a:solidFill>
                  <a:srgbClr val="5E5E5E"/>
                </a:solidFill>
              </a:rPr>
              <a:t>Articles 2-5: Zoning Amendments</a:t>
            </a:r>
          </a:p>
          <a:p>
            <a:pPr algn="ctr"/>
            <a:endParaRPr lang="en-US" sz="3100" b="1" dirty="0">
              <a:solidFill>
                <a:srgbClr val="002060"/>
              </a:solidFill>
            </a:endParaRPr>
          </a:p>
          <a:p>
            <a:pPr algn="ctr"/>
            <a:r>
              <a:rPr lang="en-US" sz="3100" i="1" dirty="0" smtClean="0">
                <a:solidFill>
                  <a:srgbClr val="002060"/>
                </a:solidFill>
              </a:rPr>
              <a:t>February 2</a:t>
            </a:r>
            <a:r>
              <a:rPr lang="en-US" sz="3100" i="1" baseline="30000" dirty="0" smtClean="0">
                <a:solidFill>
                  <a:srgbClr val="002060"/>
                </a:solidFill>
              </a:rPr>
              <a:t>nd</a:t>
            </a:r>
            <a:r>
              <a:rPr lang="en-US" sz="3100" i="1" dirty="0" smtClean="0">
                <a:solidFill>
                  <a:srgbClr val="002060"/>
                </a:solidFill>
              </a:rPr>
              <a:t>, 2019</a:t>
            </a:r>
            <a:endParaRPr lang="en-US" sz="3100" dirty="0">
              <a:solidFill>
                <a:srgbClr val="002060"/>
              </a:solidFill>
            </a:endParaRPr>
          </a:p>
          <a:p>
            <a:pPr algn="ctr"/>
            <a:endParaRPr lang="en-US" i="1" dirty="0" smtClean="0"/>
          </a:p>
          <a:p>
            <a:pPr algn="ctr"/>
            <a:endParaRPr lang="en-US" i="1" dirty="0" smtClean="0"/>
          </a:p>
          <a:p>
            <a:pPr algn="ctr"/>
            <a:endParaRPr lang="en-US" i="1" dirty="0" smtClean="0"/>
          </a:p>
          <a:p>
            <a:pPr algn="ctr"/>
            <a:endParaRPr lang="en-US" i="1" dirty="0" smtClean="0"/>
          </a:p>
          <a:p>
            <a:pPr algn="ctr"/>
            <a:endParaRPr lang="en-US" i="1" dirty="0"/>
          </a:p>
        </p:txBody>
      </p:sp>
      <p:pic>
        <p:nvPicPr>
          <p:cNvPr id="9" name="Picture 8" descr="New Town Seal - half color.jpg"/>
          <p:cNvPicPr>
            <a:picLocks noChangeAspect="1"/>
          </p:cNvPicPr>
          <p:nvPr/>
        </p:nvPicPr>
        <p:blipFill>
          <a:blip r:embed="rId2" cstate="print"/>
          <a:stretch>
            <a:fillRect/>
          </a:stretch>
        </p:blipFill>
        <p:spPr>
          <a:xfrm>
            <a:off x="7772400" y="5638800"/>
            <a:ext cx="914400" cy="914400"/>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 y="381000"/>
            <a:ext cx="8382000" cy="2308324"/>
          </a:xfrm>
          <a:prstGeom prst="rect">
            <a:avLst/>
          </a:prstGeom>
          <a:noFill/>
        </p:spPr>
        <p:txBody>
          <a:bodyPr wrap="square" rtlCol="0">
            <a:spAutoFit/>
          </a:bodyPr>
          <a:lstStyle/>
          <a:p>
            <a:r>
              <a:rPr lang="en-US" b="1" dirty="0"/>
              <a:t>Article 26 – Snow and Ice Fund Appropriation</a:t>
            </a:r>
            <a:endParaRPr lang="en-US" dirty="0"/>
          </a:p>
          <a:p>
            <a:r>
              <a:rPr lang="en-US" dirty="0"/>
              <a:t> </a:t>
            </a:r>
          </a:p>
          <a:p>
            <a:r>
              <a:rPr lang="en-US" dirty="0"/>
              <a:t>To see if the Town will vote to raise and appropriate the sum of fifty-thousand dollars ($50,000) to be added to the Snow and Ice Deficit Non-Capital Reserve Fund previously established.  This sum to come from unassigned fund balance.  (Estimated Tax Impact: None.  No amount to be raised by taxation).</a:t>
            </a:r>
          </a:p>
          <a:p>
            <a:r>
              <a:rPr lang="en-US" dirty="0"/>
              <a:t> </a:t>
            </a:r>
          </a:p>
          <a:p>
            <a:r>
              <a:rPr lang="en-US" dirty="0"/>
              <a:t>(Majority vote required)  Recommended by the Select Board 5-0</a:t>
            </a:r>
            <a:r>
              <a:rPr lang="en-US" dirty="0" smtClean="0"/>
              <a:t>.</a:t>
            </a:r>
            <a:endParaRPr lang="en-US" dirty="0"/>
          </a:p>
        </p:txBody>
      </p:sp>
      <p:sp>
        <p:nvSpPr>
          <p:cNvPr id="8" name="Rectangle 7"/>
          <p:cNvSpPr/>
          <p:nvPr/>
        </p:nvSpPr>
        <p:spPr>
          <a:xfrm>
            <a:off x="304800" y="6019800"/>
            <a:ext cx="8458200" cy="609600"/>
          </a:xfrm>
          <a:prstGeom prst="rect">
            <a:avLst/>
          </a:prstGeom>
          <a:solidFill>
            <a:srgbClr val="28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New Town Seal - half color.jpg"/>
          <p:cNvPicPr>
            <a:picLocks noChangeAspect="1"/>
          </p:cNvPicPr>
          <p:nvPr/>
        </p:nvPicPr>
        <p:blipFill>
          <a:blip r:embed="rId2" cstate="print"/>
          <a:stretch>
            <a:fillRect/>
          </a:stretch>
        </p:blipFill>
        <p:spPr>
          <a:xfrm>
            <a:off x="7772400" y="5638800"/>
            <a:ext cx="914400" cy="914400"/>
          </a:xfrm>
          <a:prstGeom prst="rect">
            <a:avLst/>
          </a:prstGeom>
        </p:spPr>
      </p:pic>
    </p:spTree>
    <p:extLst>
      <p:ext uri="{BB962C8B-B14F-4D97-AF65-F5344CB8AC3E}">
        <p14:creationId xmlns:p14="http://schemas.microsoft.com/office/powerpoint/2010/main" val="38814596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 y="381000"/>
            <a:ext cx="8382000" cy="3970318"/>
          </a:xfrm>
          <a:prstGeom prst="rect">
            <a:avLst/>
          </a:prstGeom>
          <a:noFill/>
        </p:spPr>
        <p:txBody>
          <a:bodyPr wrap="square" rtlCol="0">
            <a:spAutoFit/>
          </a:bodyPr>
          <a:lstStyle/>
          <a:p>
            <a:r>
              <a:rPr lang="en-US" b="1" dirty="0"/>
              <a:t>Article 27  – Establish </a:t>
            </a:r>
            <a:r>
              <a:rPr lang="en-US" b="1" dirty="0" err="1"/>
              <a:t>Swasey</a:t>
            </a:r>
            <a:r>
              <a:rPr lang="en-US" b="1" dirty="0"/>
              <a:t> Parkway Maintenance Fund and Funding</a:t>
            </a:r>
            <a:endParaRPr lang="en-US" dirty="0"/>
          </a:p>
          <a:p>
            <a:r>
              <a:rPr lang="en-US" dirty="0"/>
              <a:t> </a:t>
            </a:r>
          </a:p>
          <a:p>
            <a:r>
              <a:rPr lang="en-US" dirty="0"/>
              <a:t>To see if the Town will vote to establish an expendable trust fund under RSA 31:19-a to be accounted for in a fund separate from the general fund, to be known as the “</a:t>
            </a:r>
            <a:r>
              <a:rPr lang="en-US" dirty="0" err="1"/>
              <a:t>Swasey</a:t>
            </a:r>
            <a:r>
              <a:rPr lang="en-US" dirty="0"/>
              <a:t> Parkway Fund.” This fund shall be for the purpose of making capital improvements to and maintenance of the </a:t>
            </a:r>
            <a:r>
              <a:rPr lang="en-US" dirty="0" err="1"/>
              <a:t>Swasey</a:t>
            </a:r>
            <a:r>
              <a:rPr lang="en-US" dirty="0"/>
              <a:t> Parkway, and to raise and appropriate the sum of twenty four-thousand dollars ($24,000) from unassigned fund balance to be transferred to this fund and to include any and all permit fees for use of the </a:t>
            </a:r>
            <a:r>
              <a:rPr lang="en-US" dirty="0" err="1"/>
              <a:t>Swasey</a:t>
            </a:r>
            <a:r>
              <a:rPr lang="en-US" dirty="0"/>
              <a:t> Parkway to be assigned to this fund, and further the </a:t>
            </a:r>
            <a:r>
              <a:rPr lang="en-US" dirty="0" err="1"/>
              <a:t>Swasey</a:t>
            </a:r>
            <a:r>
              <a:rPr lang="en-US" dirty="0"/>
              <a:t> Trustees shall be named agents of the fund and be authorized to make expenditures from the fund.  (Estimated Tax Impact: None.  No amount to be raised by taxation).</a:t>
            </a:r>
          </a:p>
          <a:p>
            <a:r>
              <a:rPr lang="en-US" dirty="0"/>
              <a:t> </a:t>
            </a:r>
          </a:p>
          <a:p>
            <a:r>
              <a:rPr lang="en-US" dirty="0"/>
              <a:t>(Majority vote required)  Recommended by the Select Board 5-0.</a:t>
            </a:r>
          </a:p>
          <a:p>
            <a:r>
              <a:rPr lang="en-US" b="1" dirty="0"/>
              <a:t> </a:t>
            </a:r>
            <a:endParaRPr lang="en-US" dirty="0"/>
          </a:p>
        </p:txBody>
      </p:sp>
      <p:sp>
        <p:nvSpPr>
          <p:cNvPr id="8" name="Rectangle 7"/>
          <p:cNvSpPr/>
          <p:nvPr/>
        </p:nvSpPr>
        <p:spPr>
          <a:xfrm>
            <a:off x="304800" y="6019800"/>
            <a:ext cx="8458200" cy="609600"/>
          </a:xfrm>
          <a:prstGeom prst="rect">
            <a:avLst/>
          </a:prstGeom>
          <a:solidFill>
            <a:srgbClr val="28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New Town Seal - half color.jpg"/>
          <p:cNvPicPr>
            <a:picLocks noChangeAspect="1"/>
          </p:cNvPicPr>
          <p:nvPr/>
        </p:nvPicPr>
        <p:blipFill>
          <a:blip r:embed="rId2" cstate="print"/>
          <a:stretch>
            <a:fillRect/>
          </a:stretch>
        </p:blipFill>
        <p:spPr>
          <a:xfrm>
            <a:off x="7772400" y="5638800"/>
            <a:ext cx="914400" cy="914400"/>
          </a:xfrm>
          <a:prstGeom prst="rect">
            <a:avLst/>
          </a:prstGeom>
        </p:spPr>
      </p:pic>
    </p:spTree>
    <p:extLst>
      <p:ext uri="{BB962C8B-B14F-4D97-AF65-F5344CB8AC3E}">
        <p14:creationId xmlns:p14="http://schemas.microsoft.com/office/powerpoint/2010/main" val="38814596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 y="381000"/>
            <a:ext cx="8382000" cy="5078313"/>
          </a:xfrm>
          <a:prstGeom prst="rect">
            <a:avLst/>
          </a:prstGeom>
          <a:noFill/>
        </p:spPr>
        <p:txBody>
          <a:bodyPr wrap="square" rtlCol="0">
            <a:spAutoFit/>
          </a:bodyPr>
          <a:lstStyle/>
          <a:p>
            <a:r>
              <a:rPr lang="en-US" sz="1200" b="1" dirty="0"/>
              <a:t>Article 28 – Petition Article</a:t>
            </a:r>
            <a:endParaRPr lang="en-US" sz="1200" dirty="0"/>
          </a:p>
          <a:p>
            <a:r>
              <a:rPr lang="en-US" sz="1200" b="1" dirty="0"/>
              <a:t> </a:t>
            </a:r>
            <a:endParaRPr lang="en-US" sz="1200" dirty="0"/>
          </a:p>
          <a:p>
            <a:r>
              <a:rPr lang="en-US" sz="1200" b="1" dirty="0"/>
              <a:t>“Call to Prevent Nuclear War” Resolution/Warrant Article</a:t>
            </a:r>
            <a:endParaRPr lang="en-US" sz="1200" dirty="0"/>
          </a:p>
          <a:p>
            <a:r>
              <a:rPr lang="en-US" sz="1200" dirty="0"/>
              <a:t> </a:t>
            </a:r>
          </a:p>
          <a:p>
            <a:r>
              <a:rPr lang="en-US" sz="1200" b="1" i="1" dirty="0"/>
              <a:t>Whereas</a:t>
            </a:r>
            <a:r>
              <a:rPr lang="en-US" sz="1200" dirty="0"/>
              <a:t> nine nations together have over 14,000 nuclear weapons in their arsenals, most far more destructive than the two that killed hundreds of thousands in Japan in 1945;</a:t>
            </a:r>
          </a:p>
          <a:p>
            <a:r>
              <a:rPr lang="en-US" sz="1200" b="1" i="1" dirty="0"/>
              <a:t>Whereas</a:t>
            </a:r>
            <a:r>
              <a:rPr lang="en-US" sz="1200" dirty="0"/>
              <a:t> detonation of even a small number of these weapons could have catastrophic human and environmental consequences (called “</a:t>
            </a:r>
            <a:r>
              <a:rPr lang="en-US" sz="1200" b="1" dirty="0"/>
              <a:t>Nuclear Winter</a:t>
            </a:r>
            <a:r>
              <a:rPr lang="en-US" sz="1200" dirty="0"/>
              <a:t>”) affecting everyone on the planet;</a:t>
            </a:r>
          </a:p>
          <a:p>
            <a:r>
              <a:rPr lang="en-US" sz="1200" b="1" i="1" dirty="0"/>
              <a:t>Whereas</a:t>
            </a:r>
            <a:r>
              <a:rPr lang="en-US" sz="1200" dirty="0"/>
              <a:t> the United States maintains hundreds of nuclear missiles in underground silos on hair-trigger alert, to be launched within minutes with great risk of an accidental, mistaken or unauthorized launch;</a:t>
            </a:r>
          </a:p>
          <a:p>
            <a:r>
              <a:rPr lang="en-US" sz="1200" b="1" i="1" dirty="0"/>
              <a:t>Whereas</a:t>
            </a:r>
            <a:r>
              <a:rPr lang="en-US" sz="1200" dirty="0"/>
              <a:t> the United States reserves the right to use nuclear weapons first, making a nuclear war more likely;</a:t>
            </a:r>
          </a:p>
          <a:p>
            <a:r>
              <a:rPr lang="en-US" sz="1200" b="1" i="1" dirty="0"/>
              <a:t>Whereas</a:t>
            </a:r>
            <a:r>
              <a:rPr lang="en-US" sz="1200" dirty="0"/>
              <a:t> the U.S. president has the sole and unchecked authority to order the use of nuclear weapons;</a:t>
            </a:r>
          </a:p>
          <a:p>
            <a:r>
              <a:rPr lang="en-US" sz="1200" b="1" i="1" dirty="0"/>
              <a:t>Whereas</a:t>
            </a:r>
            <a:r>
              <a:rPr lang="en-US" sz="1200" dirty="0"/>
              <a:t> over the next 30 years, the United States plans to spend an estimated $1.7 trillion to replace its entire nuclear arsenal;</a:t>
            </a:r>
          </a:p>
          <a:p>
            <a:r>
              <a:rPr lang="en-US" sz="1200" b="1" i="1" dirty="0"/>
              <a:t>Whereas</a:t>
            </a:r>
            <a:r>
              <a:rPr lang="en-US" sz="1200" dirty="0"/>
              <a:t> the United States, as well as Britain, China, France and Russia, are obligated under the Nuclear Non-Proliferation Treaty (NPT) to take concrete steps toward eliminating their nuclear arsenals;</a:t>
            </a:r>
          </a:p>
          <a:p>
            <a:r>
              <a:rPr lang="en-US" sz="1200" b="1" dirty="0"/>
              <a:t>NOW THEREFORE BE IT RESOLVED </a:t>
            </a:r>
            <a:r>
              <a:rPr lang="en-US" sz="1200" dirty="0"/>
              <a:t>that the</a:t>
            </a:r>
            <a:r>
              <a:rPr lang="en-US" sz="1200" b="1" dirty="0"/>
              <a:t> Town of Exeter </a:t>
            </a:r>
            <a:r>
              <a:rPr lang="en-US" sz="1200" dirty="0"/>
              <a:t>calls upon the U.S. government to spearhead a global effort to prevent nuclear war by:</a:t>
            </a:r>
          </a:p>
          <a:p>
            <a:pPr lvl="0"/>
            <a:r>
              <a:rPr lang="en-US" sz="1200" dirty="0"/>
              <a:t>Renouncing the option of using nuclear weapons first;</a:t>
            </a:r>
          </a:p>
          <a:p>
            <a:pPr lvl="0"/>
            <a:r>
              <a:rPr lang="en-US" sz="1200" dirty="0"/>
              <a:t>Ending the sole, unchecked authority of any president to launch a nuclear attack;</a:t>
            </a:r>
          </a:p>
          <a:p>
            <a:pPr lvl="0"/>
            <a:r>
              <a:rPr lang="en-US" sz="1200" dirty="0"/>
              <a:t>Taking U.S. nuclear weapons off hair-trigger alert;</a:t>
            </a:r>
          </a:p>
          <a:p>
            <a:pPr lvl="0"/>
            <a:r>
              <a:rPr lang="en-US" sz="1200" dirty="0"/>
              <a:t>Cancelling the plan to replace its entire arsenal with enhanced weapons, and</a:t>
            </a:r>
          </a:p>
          <a:p>
            <a:pPr lvl="0"/>
            <a:r>
              <a:rPr lang="en-US" sz="1200" dirty="0"/>
              <a:t>Actively pursuing a verifiable agreement among nuclear-armed states to eliminate their nuclear arsenals.</a:t>
            </a:r>
          </a:p>
          <a:p>
            <a:r>
              <a:rPr lang="en-US" sz="1200" b="1" dirty="0"/>
              <a:t>AND BE IT FURTHER RESOLVED </a:t>
            </a:r>
            <a:r>
              <a:rPr lang="en-US" sz="1200" dirty="0"/>
              <a:t>that our </a:t>
            </a:r>
            <a:r>
              <a:rPr lang="en-US" sz="1200" b="1" dirty="0" err="1"/>
              <a:t>Selectboard</a:t>
            </a:r>
            <a:r>
              <a:rPr lang="en-US" sz="1200" dirty="0"/>
              <a:t> will send copies of this resolution with a record of its adoption vote to Governor Sununu and to all members of our Congressional Delegation.</a:t>
            </a:r>
          </a:p>
          <a:p>
            <a:r>
              <a:rPr lang="en-US" sz="1200" b="1" dirty="0"/>
              <a:t> </a:t>
            </a:r>
            <a:endParaRPr lang="en-US" sz="1200" dirty="0"/>
          </a:p>
          <a:p>
            <a:r>
              <a:rPr lang="en-US" sz="1200" dirty="0"/>
              <a:t>Recommended by the Select Board 5-0</a:t>
            </a:r>
            <a:r>
              <a:rPr lang="en-US" sz="1200" dirty="0" smtClean="0"/>
              <a:t>.</a:t>
            </a:r>
            <a:endParaRPr lang="en-US" sz="1200" dirty="0"/>
          </a:p>
        </p:txBody>
      </p:sp>
      <p:sp>
        <p:nvSpPr>
          <p:cNvPr id="8" name="Rectangle 7"/>
          <p:cNvSpPr/>
          <p:nvPr/>
        </p:nvSpPr>
        <p:spPr>
          <a:xfrm>
            <a:off x="304800" y="6019800"/>
            <a:ext cx="8458200" cy="609600"/>
          </a:xfrm>
          <a:prstGeom prst="rect">
            <a:avLst/>
          </a:prstGeom>
          <a:solidFill>
            <a:srgbClr val="28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New Town Seal - half color.jpg"/>
          <p:cNvPicPr>
            <a:picLocks noChangeAspect="1"/>
          </p:cNvPicPr>
          <p:nvPr/>
        </p:nvPicPr>
        <p:blipFill>
          <a:blip r:embed="rId2" cstate="print"/>
          <a:stretch>
            <a:fillRect/>
          </a:stretch>
        </p:blipFill>
        <p:spPr>
          <a:xfrm>
            <a:off x="7772400" y="5638800"/>
            <a:ext cx="914400" cy="914400"/>
          </a:xfrm>
          <a:prstGeom prst="rect">
            <a:avLst/>
          </a:prstGeom>
        </p:spPr>
      </p:pic>
    </p:spTree>
    <p:extLst>
      <p:ext uri="{BB962C8B-B14F-4D97-AF65-F5344CB8AC3E}">
        <p14:creationId xmlns:p14="http://schemas.microsoft.com/office/powerpoint/2010/main" val="38814596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 y="381000"/>
            <a:ext cx="8382000" cy="4524315"/>
          </a:xfrm>
          <a:prstGeom prst="rect">
            <a:avLst/>
          </a:prstGeom>
          <a:noFill/>
        </p:spPr>
        <p:txBody>
          <a:bodyPr wrap="square" rtlCol="0">
            <a:spAutoFit/>
          </a:bodyPr>
          <a:lstStyle/>
          <a:p>
            <a:r>
              <a:rPr lang="en-US" b="1" dirty="0"/>
              <a:t>Article 29 – Petition Article </a:t>
            </a:r>
            <a:endParaRPr lang="en-US" dirty="0"/>
          </a:p>
          <a:p>
            <a:r>
              <a:rPr lang="en-US" b="1" dirty="0"/>
              <a:t> </a:t>
            </a:r>
            <a:endParaRPr lang="en-US" dirty="0"/>
          </a:p>
          <a:p>
            <a:pPr algn="ctr"/>
            <a:r>
              <a:rPr lang="en-US" b="1" u="sng" dirty="0"/>
              <a:t>2019 Citizens Petition for the Town of Exeter, NH</a:t>
            </a:r>
            <a:endParaRPr lang="en-US" dirty="0"/>
          </a:p>
          <a:p>
            <a:r>
              <a:rPr lang="en-US" dirty="0"/>
              <a:t> </a:t>
            </a:r>
          </a:p>
          <a:p>
            <a:r>
              <a:rPr lang="en-US" dirty="0"/>
              <a:t>By petition of Nicholas Gray and other undersigned registered voters of Exeter, NH in an effort maintain a sustainable cost of living, request that the following article be placed on the 2019 Town Warrant.</a:t>
            </a:r>
          </a:p>
          <a:p>
            <a:r>
              <a:rPr lang="en-US" dirty="0"/>
              <a:t> </a:t>
            </a:r>
          </a:p>
          <a:p>
            <a:r>
              <a:rPr lang="en-US" dirty="0"/>
              <a:t>Shall we adopt the provisions of RSA 32:5-b, and implement a tax cap whereby the governing body shall not submit a recommended budget that increases the amount to be raised by local taxes, based on the prior fiscal year’s actual amount of local taxes raised, by more than 3.0%?</a:t>
            </a:r>
          </a:p>
          <a:p>
            <a:r>
              <a:rPr lang="en-US" dirty="0"/>
              <a:t> </a:t>
            </a:r>
          </a:p>
          <a:p>
            <a:r>
              <a:rPr lang="en-US" dirty="0"/>
              <a:t>(3/5 vote required) </a:t>
            </a:r>
          </a:p>
          <a:p>
            <a:r>
              <a:rPr lang="en-US" dirty="0"/>
              <a:t> </a:t>
            </a:r>
          </a:p>
          <a:p>
            <a:r>
              <a:rPr lang="en-US" dirty="0"/>
              <a:t>Not recommended by the Select Board 0-5</a:t>
            </a:r>
            <a:r>
              <a:rPr lang="en-US" dirty="0" smtClean="0"/>
              <a:t>.</a:t>
            </a:r>
            <a:endParaRPr lang="en-US" dirty="0"/>
          </a:p>
        </p:txBody>
      </p:sp>
      <p:sp>
        <p:nvSpPr>
          <p:cNvPr id="8" name="Rectangle 7"/>
          <p:cNvSpPr/>
          <p:nvPr/>
        </p:nvSpPr>
        <p:spPr>
          <a:xfrm>
            <a:off x="304800" y="6019800"/>
            <a:ext cx="8458200" cy="609600"/>
          </a:xfrm>
          <a:prstGeom prst="rect">
            <a:avLst/>
          </a:prstGeom>
          <a:solidFill>
            <a:srgbClr val="28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New Town Seal - half color.jpg"/>
          <p:cNvPicPr>
            <a:picLocks noChangeAspect="1"/>
          </p:cNvPicPr>
          <p:nvPr/>
        </p:nvPicPr>
        <p:blipFill>
          <a:blip r:embed="rId2" cstate="print"/>
          <a:stretch>
            <a:fillRect/>
          </a:stretch>
        </p:blipFill>
        <p:spPr>
          <a:xfrm>
            <a:off x="7772400" y="5638800"/>
            <a:ext cx="914400" cy="914400"/>
          </a:xfrm>
          <a:prstGeom prst="rect">
            <a:avLst/>
          </a:prstGeom>
        </p:spPr>
      </p:pic>
    </p:spTree>
    <p:extLst>
      <p:ext uri="{BB962C8B-B14F-4D97-AF65-F5344CB8AC3E}">
        <p14:creationId xmlns:p14="http://schemas.microsoft.com/office/powerpoint/2010/main" val="38814596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6355" y="481682"/>
            <a:ext cx="8534400" cy="5347618"/>
          </a:xfrm>
          <a:prstGeom prst="rect">
            <a:avLst/>
          </a:prstGeom>
          <a:noFill/>
        </p:spPr>
        <p:txBody>
          <a:bodyPr wrap="square" rtlCol="0">
            <a:spAutoFit/>
          </a:bodyPr>
          <a:lstStyle/>
          <a:p>
            <a:r>
              <a:rPr lang="en-US" sz="900" b="1" dirty="0"/>
              <a:t>Article 30  – Petition Article </a:t>
            </a:r>
            <a:endParaRPr lang="en-US" sz="900" dirty="0"/>
          </a:p>
          <a:p>
            <a:r>
              <a:rPr lang="en-US" sz="900" dirty="0"/>
              <a:t> </a:t>
            </a:r>
          </a:p>
          <a:p>
            <a:pPr>
              <a:spcAft>
                <a:spcPts val="500"/>
              </a:spcAft>
            </a:pPr>
            <a:r>
              <a:rPr lang="en-US" sz="900" dirty="0"/>
              <a:t>We, the undersigned registered voters of the Town of Exeter, NH, request that the following and fully attached article be placed on the 2019 Town Warrant:</a:t>
            </a:r>
          </a:p>
          <a:p>
            <a:pPr>
              <a:spcAft>
                <a:spcPts val="500"/>
              </a:spcAft>
            </a:pPr>
            <a:r>
              <a:rPr lang="en-US" sz="900" dirty="0" smtClean="0"/>
              <a:t>On </a:t>
            </a:r>
            <a:r>
              <a:rPr lang="en-US" sz="900" dirty="0"/>
              <a:t>the petition of Maura Fay and other registered voters of Exeter, in an effort to protect the health and safety of its residents by asserting a right to clean air, water, and soil, and a right to a healthy ecosystem, to see if the Town will vote the following:</a:t>
            </a:r>
          </a:p>
          <a:p>
            <a:pPr>
              <a:spcAft>
                <a:spcPts val="500"/>
              </a:spcAft>
            </a:pPr>
            <a:r>
              <a:rPr lang="en-US" sz="900" dirty="0" smtClean="0"/>
              <a:t>Shall </a:t>
            </a:r>
            <a:r>
              <a:rPr lang="en-US" sz="900" dirty="0"/>
              <a:t>the Town of Exeter adopt the “Right to a Healthy Climate Ordinance” to protect the health, safety and welfare of the residents and ecosystems of Exeter, New Hampshire, by establishing a Community Rights-Based Ordinance recognizing that all residents and ecosystems of Exeter possess the right to a healthy climate free from activities that would infringe that right, and calls for constitutional changes to further secure these rights?</a:t>
            </a:r>
          </a:p>
          <a:p>
            <a:pPr>
              <a:spcAft>
                <a:spcPts val="500"/>
              </a:spcAft>
            </a:pPr>
            <a:r>
              <a:rPr lang="en-US" sz="900" u="sng" dirty="0" smtClean="0"/>
              <a:t>Right </a:t>
            </a:r>
            <a:r>
              <a:rPr lang="en-US" sz="900" u="sng" dirty="0"/>
              <a:t>to a Healthy Climate Ordinance</a:t>
            </a:r>
            <a:endParaRPr lang="en-US" sz="900" dirty="0"/>
          </a:p>
          <a:p>
            <a:pPr>
              <a:spcAft>
                <a:spcPts val="500"/>
              </a:spcAft>
            </a:pPr>
            <a:r>
              <a:rPr lang="en-US" sz="900" dirty="0"/>
              <a:t>Establishing a Community Rights-Based Ordinance for Exeter, New Hampshire, That Prohibits Activities and Projects that would Violate Rights Secured by the Ordinance</a:t>
            </a:r>
          </a:p>
          <a:p>
            <a:pPr>
              <a:spcAft>
                <a:spcPts val="500"/>
              </a:spcAft>
            </a:pPr>
            <a:r>
              <a:rPr lang="en-US" sz="900" dirty="0" smtClean="0"/>
              <a:t>Preamble</a:t>
            </a:r>
            <a:endParaRPr lang="en-US" sz="900" dirty="0"/>
          </a:p>
          <a:p>
            <a:pPr>
              <a:spcAft>
                <a:spcPts val="500"/>
              </a:spcAft>
            </a:pPr>
            <a:r>
              <a:rPr lang="en-US" sz="900" dirty="0"/>
              <a:t>We hold these truths to be self-evident, that all people are created equal, that they naturally are endowed with certain unalienable rights that among these are life, liberty, and the pursuit of happiness.  That to secure these rights, the people institute governments, which derive their just powers from the consent of the governed.</a:t>
            </a:r>
          </a:p>
          <a:p>
            <a:pPr>
              <a:spcAft>
                <a:spcPts val="500"/>
              </a:spcAft>
            </a:pPr>
            <a:r>
              <a:rPr lang="en-US" sz="900" dirty="0" smtClean="0"/>
              <a:t>Further</a:t>
            </a:r>
            <a:r>
              <a:rPr lang="en-US" sz="900" dirty="0"/>
              <a:t>, that whenever any form of government becomes destructive of these ends, it is the right of the people to alter or abolish it, and to institute new government, laying its foundation on such principles and organizing its powers in such form, as to them shall seem most likely to effect their safety and happiness.</a:t>
            </a:r>
          </a:p>
          <a:p>
            <a:pPr>
              <a:spcAft>
                <a:spcPts val="500"/>
              </a:spcAft>
            </a:pPr>
            <a:r>
              <a:rPr lang="en-US" sz="900" dirty="0" smtClean="0"/>
              <a:t>This </a:t>
            </a:r>
            <a:r>
              <a:rPr lang="en-US" sz="900" dirty="0"/>
              <a:t>right of self-government, as stated in the Declaration of Independence, is natural, fundamental, and unalienable.  It is also secured to us by the United States Constitution and the Constitution of the State of New Hampshire.</a:t>
            </a:r>
          </a:p>
          <a:p>
            <a:pPr>
              <a:spcAft>
                <a:spcPts val="500"/>
              </a:spcAft>
            </a:pPr>
            <a:r>
              <a:rPr lang="en-US" sz="900" dirty="0" smtClean="0"/>
              <a:t>Pursuant </a:t>
            </a:r>
            <a:r>
              <a:rPr lang="en-US" sz="900" dirty="0"/>
              <a:t>to that right of self-government, if our current system of local government infringes our rights, we, the people of Exeter, have the right to alter or replace that system with one that secures and protects human rights and ecosystem rights, as long as the new system does not infringe other rights protected for us by state or federal law.</a:t>
            </a:r>
          </a:p>
          <a:p>
            <a:pPr>
              <a:spcAft>
                <a:spcPts val="500"/>
              </a:spcAft>
            </a:pPr>
            <a:r>
              <a:rPr lang="en-US" sz="900" dirty="0" smtClean="0"/>
              <a:t>Exeter </a:t>
            </a:r>
            <a:r>
              <a:rPr lang="en-US" sz="900" dirty="0"/>
              <a:t>is situated where the Exeter River feeds the tidal Squamscott River and lies fully within the coastal </a:t>
            </a:r>
            <a:r>
              <a:rPr lang="en-US" sz="900" dirty="0" err="1"/>
              <a:t>Piscataqua</a:t>
            </a:r>
            <a:r>
              <a:rPr lang="en-US" sz="900" dirty="0"/>
              <a:t> River Watershed which includes the sub-watersheds of the Great Works River and the five rivers flowing into the unique and sensitive estuary within Great Bay: the Bellamy, Oyster, Lamprey, Squamscott, and </a:t>
            </a:r>
            <a:r>
              <a:rPr lang="en-US" sz="900" dirty="0" err="1"/>
              <a:t>Winnicut</a:t>
            </a:r>
            <a:r>
              <a:rPr lang="en-US" sz="900" dirty="0"/>
              <a:t>; covering over a thousand square miles in New Hampshire, Maine, and Massachusetts and comprising an ecosystem upon which hundreds of thousands of people and countless species depend for health, drinking water, and survival.</a:t>
            </a:r>
          </a:p>
          <a:p>
            <a:pPr>
              <a:spcAft>
                <a:spcPts val="500"/>
              </a:spcAft>
            </a:pPr>
            <a:r>
              <a:rPr lang="en-US" sz="900" dirty="0" smtClean="0"/>
              <a:t>It </a:t>
            </a:r>
            <a:r>
              <a:rPr lang="en-US" sz="900" dirty="0"/>
              <a:t>is our legislative determination that certain corporate activities are detrimental to our rights, health, safety, and welfare.  These activities include but are not limited to: the runoff from commercial use of fertilizers, the intentional or unintentional dumping of toxic waste, and the physical deposition, emission, leakage, disposal, or placement of toxins into the land, air or waterways from extraction, transportation, processing, storage, conveyance, and depositing of waste from fossil fuel exploration and development.</a:t>
            </a:r>
          </a:p>
          <a:p>
            <a:pPr>
              <a:spcAft>
                <a:spcPts val="500"/>
              </a:spcAft>
            </a:pPr>
            <a:r>
              <a:rPr lang="en-US" sz="900" dirty="0" smtClean="0"/>
              <a:t>As </a:t>
            </a:r>
            <a:r>
              <a:rPr lang="en-US" sz="900" dirty="0"/>
              <a:t>we are purportedly constrained by state and federal law, which courts interpret to require us to accept such harmful corporate activity, we the people of Exeter are unable under our current system of local government to secure human rights and ecosystem rights by banning said activity.</a:t>
            </a:r>
          </a:p>
          <a:p>
            <a:pPr>
              <a:spcAft>
                <a:spcPts val="500"/>
              </a:spcAft>
            </a:pPr>
            <a:r>
              <a:rPr lang="en-US" sz="900" dirty="0" smtClean="0"/>
              <a:t>Therefore</a:t>
            </a:r>
            <a:r>
              <a:rPr lang="en-US" sz="900" dirty="0"/>
              <a:t>, we deem it necessary to alter our system of local government, and we do so by adopting this Right to a Healthy Climate Ordinance.</a:t>
            </a:r>
          </a:p>
          <a:p>
            <a:pPr>
              <a:spcAft>
                <a:spcPts val="500"/>
              </a:spcAft>
            </a:pPr>
            <a:r>
              <a:rPr lang="en-US" sz="900" dirty="0"/>
              <a:t> </a:t>
            </a:r>
          </a:p>
          <a:p>
            <a:endParaRPr lang="en-US" sz="900" dirty="0"/>
          </a:p>
        </p:txBody>
      </p:sp>
      <p:sp>
        <p:nvSpPr>
          <p:cNvPr id="8" name="Rectangle 7"/>
          <p:cNvSpPr/>
          <p:nvPr/>
        </p:nvSpPr>
        <p:spPr>
          <a:xfrm>
            <a:off x="304800" y="6019800"/>
            <a:ext cx="8458200" cy="609600"/>
          </a:xfrm>
          <a:prstGeom prst="rect">
            <a:avLst/>
          </a:prstGeom>
          <a:solidFill>
            <a:srgbClr val="28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New Town Seal - half color.jpg"/>
          <p:cNvPicPr>
            <a:picLocks noChangeAspect="1"/>
          </p:cNvPicPr>
          <p:nvPr/>
        </p:nvPicPr>
        <p:blipFill>
          <a:blip r:embed="rId2" cstate="print"/>
          <a:stretch>
            <a:fillRect/>
          </a:stretch>
        </p:blipFill>
        <p:spPr>
          <a:xfrm>
            <a:off x="7772400" y="5638800"/>
            <a:ext cx="914400" cy="914400"/>
          </a:xfrm>
          <a:prstGeom prst="rect">
            <a:avLst/>
          </a:prstGeom>
        </p:spPr>
      </p:pic>
    </p:spTree>
    <p:extLst>
      <p:ext uri="{BB962C8B-B14F-4D97-AF65-F5344CB8AC3E}">
        <p14:creationId xmlns:p14="http://schemas.microsoft.com/office/powerpoint/2010/main" val="38814596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 y="381000"/>
            <a:ext cx="8382000" cy="5847755"/>
          </a:xfrm>
          <a:prstGeom prst="rect">
            <a:avLst/>
          </a:prstGeom>
          <a:noFill/>
        </p:spPr>
        <p:txBody>
          <a:bodyPr wrap="square" rtlCol="0">
            <a:spAutoFit/>
          </a:bodyPr>
          <a:lstStyle/>
          <a:p>
            <a:r>
              <a:rPr lang="en-US" sz="1000" b="1" dirty="0"/>
              <a:t>Section 1 - Statements of Law</a:t>
            </a:r>
            <a:endParaRPr lang="en-US" sz="1000" dirty="0"/>
          </a:p>
          <a:p>
            <a:r>
              <a:rPr lang="en-US" sz="1000" b="1" dirty="0"/>
              <a:t> </a:t>
            </a:r>
            <a:endParaRPr lang="en-US" sz="1000" dirty="0"/>
          </a:p>
          <a:p>
            <a:pPr lvl="0"/>
            <a:r>
              <a:rPr lang="en-US" sz="1000" i="1" u="sng" dirty="0"/>
              <a:t>Right of Self-Government</a:t>
            </a:r>
            <a:r>
              <a:rPr lang="en-US" sz="1000" u="sng" dirty="0"/>
              <a:t>.  All residents of Exeter possess a right of self-government, which includes, but is not limited to, the following </a:t>
            </a:r>
            <a:r>
              <a:rPr lang="en-US" sz="1000" u="sng" dirty="0" err="1"/>
              <a:t>rights:first</a:t>
            </a:r>
            <a:r>
              <a:rPr lang="en-US" sz="1000" u="sng" dirty="0"/>
              <a:t>, the right to a system of local government founded on the consent of the people of the municipality; second, the right to a system of local government that secures their rights; and third, the right to alter any system of local government that lacks consent of the people or fails to secure and protect the people’s and ecosystems’ rights, health, safety, and welfare.  Any action to annul, amend, alter, or overturn this Ordinance shall be prohibited unless such action is approved by a prior Town vote at which a majority of the residents of the Town vote to approve such action.</a:t>
            </a:r>
          </a:p>
          <a:p>
            <a:r>
              <a:rPr lang="en-US" sz="1000" dirty="0"/>
              <a:t> </a:t>
            </a:r>
          </a:p>
          <a:p>
            <a:pPr lvl="0"/>
            <a:r>
              <a:rPr lang="en-US" sz="1000" i="1" u="sng" dirty="0"/>
              <a:t>Right to a Healthy Climate</a:t>
            </a:r>
            <a:r>
              <a:rPr lang="en-US" sz="1000" u="sng" dirty="0"/>
              <a:t>. All residents of Exeter possess a right to a stable and healthy climate system capable of sustaining human societies, which shall include the right to be free from all corporate activities that infringe that right, including but not limited to the runoff from commercial use of fertilizers, the intentional or unintentional dumping of toxic waste, and the physical deposition, emission, leakage, disposal, or placement of toxins into the land, air, or waterways from extraction, transportation, processing, storage, conveyance, and depositing of waste from fossil fuel exploration and development.</a:t>
            </a:r>
          </a:p>
          <a:p>
            <a:pPr lvl="0"/>
            <a:r>
              <a:rPr lang="en-US" sz="1000" i="1" u="sng" dirty="0"/>
              <a:t>Right of Ecosystems and Natural Communities.</a:t>
            </a:r>
            <a:r>
              <a:rPr lang="en-US" sz="1000" u="sng" dirty="0"/>
              <a:t> All residents of Exeter possess the right to clean air, water, and soil, which shall include the right to be free from all corporate activities that release toxic contaminants into the air, water, and soil, including but not limited to the runoff from commercial use of fertilizers, the intentional and unintentional dumping of toxic waste, and the physical deposition, emission, leakage, disposal, or placement of toxins into the land, air, or waterways from extraction, transportation, processing, storage, conveyance, and depositing of waste from fossil fuel exploration and development.</a:t>
            </a:r>
          </a:p>
          <a:p>
            <a:pPr lvl="0"/>
            <a:r>
              <a:rPr lang="en-US" sz="1000" i="1" u="sng" dirty="0"/>
              <a:t>Rights of Ecosystems and Natural Communities.</a:t>
            </a:r>
            <a:r>
              <a:rPr lang="en-US" sz="1000" u="sng" dirty="0"/>
              <a:t> Ecosystems and natural communities within Exeter possess the rights to naturally exist, flourish, regenerate, and evolve; rights to restoration, recovery, and preservation; rights to a stable and healthy climate system capable of sustaining ecosystems and natural communities; rights to clean air, water, and soil; and which also shall include, but not limited to, the right to be free from all corporate activities that infringe these rights, including but not limited to the runoff from commercial use of fertilizers, the intentional and unintentional dumping of toxic water, and the physical deposition, emission, leakage, disposal, or placement of toxins into the land, air, or waterways from extraction, transportation, processing, storage, conveyance, and depositing of waste from fossil fuel exploration and development.</a:t>
            </a:r>
          </a:p>
          <a:p>
            <a:pPr lvl="0"/>
            <a:r>
              <a:rPr lang="en-US" sz="1000" i="1" u="sng" dirty="0"/>
              <a:t>Right to Protection from Government and Corporate Interference.</a:t>
            </a:r>
            <a:r>
              <a:rPr lang="en-US" sz="1000" u="sng" dirty="0"/>
              <a:t> All residents of Exeter and the Town of Exeter, as well as ecosystems and natural communities within Exeter, possess the right to enforce this Ordinance free of interference from corporations, other business entities, and governments.  That right shall include the right to be free from ceiling preemption, because this Ordinance expands rights and legal protections for people and nature above those provided by less-protective state, federal and international laws.</a:t>
            </a:r>
          </a:p>
          <a:p>
            <a:r>
              <a:rPr lang="en-US" sz="1000" b="1" dirty="0"/>
              <a:t>Section 2 - State and Federal Constitutional Changes</a:t>
            </a:r>
            <a:endParaRPr lang="en-US" sz="1000" dirty="0"/>
          </a:p>
          <a:p>
            <a:r>
              <a:rPr lang="en-US" sz="1000" dirty="0"/>
              <a:t> </a:t>
            </a:r>
          </a:p>
          <a:p>
            <a:r>
              <a:rPr lang="en-US" sz="1000" dirty="0"/>
              <a:t>Through the adoption of this Ordinance, the people of Exeter call for amendment of the New Hampshire Constitution and the federal Constitution to expressly secure the inherent right of local self-government, free from governmental restriction, ceiling preemption, and nullification by corporate “rights.”</a:t>
            </a:r>
          </a:p>
          <a:p>
            <a:r>
              <a:rPr lang="en-US" sz="1000" dirty="0"/>
              <a:t> </a:t>
            </a:r>
          </a:p>
          <a:p>
            <a:r>
              <a:rPr lang="en-US" sz="1000" b="1" dirty="0"/>
              <a:t>Once adopted at Town Meeting, the Ordinance is effective immediately and signed and dated by the town selectmen in accordance with NH RSA 31:128.</a:t>
            </a:r>
            <a:endParaRPr lang="en-US" sz="1000" dirty="0"/>
          </a:p>
          <a:p>
            <a:r>
              <a:rPr lang="en-US" sz="1000" dirty="0"/>
              <a:t> </a:t>
            </a:r>
          </a:p>
          <a:p>
            <a:r>
              <a:rPr lang="en-US" sz="1000" dirty="0"/>
              <a:t>The Select Board voted 2-2-1 regarding recommendation of this article.</a:t>
            </a:r>
          </a:p>
          <a:p>
            <a:r>
              <a:rPr lang="en-US" sz="1400" b="1" dirty="0"/>
              <a:t> </a:t>
            </a:r>
            <a:endParaRPr lang="en-US" sz="1400" dirty="0"/>
          </a:p>
        </p:txBody>
      </p:sp>
      <p:sp>
        <p:nvSpPr>
          <p:cNvPr id="8" name="Rectangle 7"/>
          <p:cNvSpPr/>
          <p:nvPr/>
        </p:nvSpPr>
        <p:spPr>
          <a:xfrm>
            <a:off x="304800" y="6019800"/>
            <a:ext cx="8458200" cy="609600"/>
          </a:xfrm>
          <a:prstGeom prst="rect">
            <a:avLst/>
          </a:prstGeom>
          <a:solidFill>
            <a:srgbClr val="28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New Town Seal - half color.jpg"/>
          <p:cNvPicPr>
            <a:picLocks noChangeAspect="1"/>
          </p:cNvPicPr>
          <p:nvPr/>
        </p:nvPicPr>
        <p:blipFill>
          <a:blip r:embed="rId2" cstate="print"/>
          <a:stretch>
            <a:fillRect/>
          </a:stretch>
        </p:blipFill>
        <p:spPr>
          <a:xfrm>
            <a:off x="7772400" y="5638800"/>
            <a:ext cx="914400" cy="914400"/>
          </a:xfrm>
          <a:prstGeom prst="rect">
            <a:avLst/>
          </a:prstGeom>
        </p:spPr>
      </p:pic>
    </p:spTree>
    <p:extLst>
      <p:ext uri="{BB962C8B-B14F-4D97-AF65-F5344CB8AC3E}">
        <p14:creationId xmlns:p14="http://schemas.microsoft.com/office/powerpoint/2010/main" val="38814596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 y="381000"/>
            <a:ext cx="8382000" cy="6217087"/>
          </a:xfrm>
          <a:prstGeom prst="rect">
            <a:avLst/>
          </a:prstGeom>
          <a:noFill/>
        </p:spPr>
        <p:txBody>
          <a:bodyPr wrap="square" rtlCol="0">
            <a:spAutoFit/>
          </a:bodyPr>
          <a:lstStyle/>
          <a:p>
            <a:r>
              <a:rPr lang="en-US" sz="1400" b="1" dirty="0"/>
              <a:t>Article 31 </a:t>
            </a:r>
            <a:endParaRPr lang="en-US" sz="1400" dirty="0"/>
          </a:p>
          <a:p>
            <a:r>
              <a:rPr lang="en-US" sz="1400" b="1" dirty="0"/>
              <a:t> </a:t>
            </a:r>
            <a:endParaRPr lang="en-US" sz="1400" dirty="0"/>
          </a:p>
          <a:p>
            <a:r>
              <a:rPr lang="en-US" sz="1400" b="1" dirty="0"/>
              <a:t>Town of Exeter Sustainability Office – Warrant Article Petition</a:t>
            </a:r>
            <a:endParaRPr lang="en-US" sz="1400" dirty="0"/>
          </a:p>
          <a:p>
            <a:r>
              <a:rPr lang="en-US" sz="1400" dirty="0"/>
              <a:t> </a:t>
            </a:r>
          </a:p>
          <a:p>
            <a:r>
              <a:rPr lang="en-US" sz="1400" dirty="0"/>
              <a:t>By petition of the following registered voters of Exeter, to be placed on the Town Warrant:</a:t>
            </a:r>
          </a:p>
          <a:p>
            <a:r>
              <a:rPr lang="en-US" sz="1400" dirty="0"/>
              <a:t> </a:t>
            </a:r>
          </a:p>
          <a:p>
            <a:r>
              <a:rPr lang="en-US" sz="1400" dirty="0"/>
              <a:t>Shall the town create a Sustainability Office to achieve cost savings for the town and enhance community health through optimal use of water and energy resources.</a:t>
            </a:r>
          </a:p>
          <a:p>
            <a:r>
              <a:rPr lang="en-US" sz="1400" dirty="0"/>
              <a:t> </a:t>
            </a:r>
          </a:p>
          <a:p>
            <a:r>
              <a:rPr lang="en-US" sz="1400" dirty="0"/>
              <a:t>The town will create a Sustainability Office that will:</a:t>
            </a:r>
          </a:p>
          <a:p>
            <a:pPr lvl="0"/>
            <a:r>
              <a:rPr lang="en-US" sz="1400" dirty="0"/>
              <a:t>Coordinate closely with all town Departments, Boards, Commissions, and Committees to ensure long-term sustainability of natural resources.  Ensure that water and energy resources, uses, quality, and impacts are considered in every relevant decision-making process that impacts the town or its people.  A Sustainability Office representative will serve on the Technical Review Committee.</a:t>
            </a:r>
          </a:p>
          <a:p>
            <a:pPr lvl="0"/>
            <a:r>
              <a:rPr lang="en-US" sz="1400" dirty="0"/>
              <a:t>Serve as a public source of information, and create and maintain a user-friendly link from the Exeter town website for all permits, studies and forums related to water and energy resources, risks, issues and impacts.</a:t>
            </a:r>
          </a:p>
          <a:p>
            <a:pPr lvl="0"/>
            <a:r>
              <a:rPr lang="en-US" sz="1400" dirty="0"/>
              <a:t>Provide public outreach, and host an annual community forum addressing water and energy resources, explaining how recent studies and tools are being used, and communicating progress on water and energy related action items from the Exeter Master Plan.</a:t>
            </a:r>
          </a:p>
          <a:p>
            <a:r>
              <a:rPr lang="en-US" sz="1400" dirty="0"/>
              <a:t>The Sustainability Office would require up to $45,000 in 2019, anticipated to be recouped through cost savings to the town.</a:t>
            </a:r>
          </a:p>
          <a:p>
            <a:r>
              <a:rPr lang="en-US" sz="1400" dirty="0"/>
              <a:t> </a:t>
            </a:r>
          </a:p>
          <a:p>
            <a:r>
              <a:rPr lang="en-US" sz="1400" dirty="0"/>
              <a:t>Recommended by the Select Board 3-2.</a:t>
            </a:r>
          </a:p>
          <a:p>
            <a:endParaRPr lang="en-US" dirty="0"/>
          </a:p>
          <a:p>
            <a:r>
              <a:rPr lang="en-US" b="1" dirty="0"/>
              <a:t> </a:t>
            </a:r>
            <a:endParaRPr lang="en-US" dirty="0"/>
          </a:p>
          <a:p>
            <a:endParaRPr lang="en-US" sz="2000" dirty="0" smtClean="0"/>
          </a:p>
          <a:p>
            <a:r>
              <a:rPr lang="en-US" sz="2000" dirty="0" smtClean="0"/>
              <a:t> </a:t>
            </a:r>
          </a:p>
        </p:txBody>
      </p:sp>
      <p:sp>
        <p:nvSpPr>
          <p:cNvPr id="8" name="Rectangle 7"/>
          <p:cNvSpPr/>
          <p:nvPr/>
        </p:nvSpPr>
        <p:spPr>
          <a:xfrm>
            <a:off x="304800" y="6019800"/>
            <a:ext cx="8458200" cy="609600"/>
          </a:xfrm>
          <a:prstGeom prst="rect">
            <a:avLst/>
          </a:prstGeom>
          <a:solidFill>
            <a:srgbClr val="28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New Town Seal - half color.jpg"/>
          <p:cNvPicPr>
            <a:picLocks noChangeAspect="1"/>
          </p:cNvPicPr>
          <p:nvPr/>
        </p:nvPicPr>
        <p:blipFill>
          <a:blip r:embed="rId2" cstate="print"/>
          <a:stretch>
            <a:fillRect/>
          </a:stretch>
        </p:blipFill>
        <p:spPr>
          <a:xfrm>
            <a:off x="7772400" y="5638800"/>
            <a:ext cx="914400" cy="914400"/>
          </a:xfrm>
          <a:prstGeom prst="rect">
            <a:avLst/>
          </a:prstGeom>
        </p:spPr>
      </p:pic>
    </p:spTree>
    <p:extLst>
      <p:ext uri="{BB962C8B-B14F-4D97-AF65-F5344CB8AC3E}">
        <p14:creationId xmlns:p14="http://schemas.microsoft.com/office/powerpoint/2010/main" val="38814596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 y="381000"/>
            <a:ext cx="8382000" cy="923330"/>
          </a:xfrm>
          <a:prstGeom prst="rect">
            <a:avLst/>
          </a:prstGeom>
          <a:noFill/>
        </p:spPr>
        <p:txBody>
          <a:bodyPr wrap="square" rtlCol="0">
            <a:spAutoFit/>
          </a:bodyPr>
          <a:lstStyle/>
          <a:p>
            <a:r>
              <a:rPr lang="en-US" b="1" dirty="0"/>
              <a:t>Article 32</a:t>
            </a:r>
            <a:endParaRPr lang="en-US" dirty="0"/>
          </a:p>
          <a:p>
            <a:r>
              <a:rPr lang="en-US" dirty="0"/>
              <a:t> </a:t>
            </a:r>
          </a:p>
          <a:p>
            <a:r>
              <a:rPr lang="en-US" dirty="0"/>
              <a:t>To transact any other business that may legally come before this meeting</a:t>
            </a:r>
            <a:r>
              <a:rPr lang="en-US" dirty="0" smtClean="0"/>
              <a:t>.</a:t>
            </a:r>
            <a:endParaRPr lang="en-US" dirty="0"/>
          </a:p>
        </p:txBody>
      </p:sp>
      <p:sp>
        <p:nvSpPr>
          <p:cNvPr id="8" name="Rectangle 7"/>
          <p:cNvSpPr/>
          <p:nvPr/>
        </p:nvSpPr>
        <p:spPr>
          <a:xfrm>
            <a:off x="304800" y="6019800"/>
            <a:ext cx="8458200" cy="609600"/>
          </a:xfrm>
          <a:prstGeom prst="rect">
            <a:avLst/>
          </a:prstGeom>
          <a:solidFill>
            <a:srgbClr val="28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New Town Seal - half color.jpg"/>
          <p:cNvPicPr>
            <a:picLocks noChangeAspect="1"/>
          </p:cNvPicPr>
          <p:nvPr/>
        </p:nvPicPr>
        <p:blipFill>
          <a:blip r:embed="rId2" cstate="print"/>
          <a:stretch>
            <a:fillRect/>
          </a:stretch>
        </p:blipFill>
        <p:spPr>
          <a:xfrm>
            <a:off x="7772400" y="5638800"/>
            <a:ext cx="914400" cy="914400"/>
          </a:xfrm>
          <a:prstGeom prst="rect">
            <a:avLst/>
          </a:prstGeom>
        </p:spPr>
      </p:pic>
    </p:spTree>
    <p:extLst>
      <p:ext uri="{BB962C8B-B14F-4D97-AF65-F5344CB8AC3E}">
        <p14:creationId xmlns:p14="http://schemas.microsoft.com/office/powerpoint/2010/main" val="38814596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0"/>
            <a:ext cx="9144000" cy="5632311"/>
          </a:xfrm>
          <a:prstGeom prst="rect">
            <a:avLst/>
          </a:prstGeom>
          <a:noFill/>
        </p:spPr>
        <p:txBody>
          <a:bodyPr wrap="square" rtlCol="0">
            <a:spAutoFit/>
          </a:bodyPr>
          <a:lstStyle/>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r>
              <a:rPr lang="en-US" sz="3500" b="1" dirty="0">
                <a:solidFill>
                  <a:srgbClr val="5E5E5E"/>
                </a:solidFill>
              </a:rPr>
              <a:t>Town of Exeter</a:t>
            </a:r>
          </a:p>
          <a:p>
            <a:pPr algn="ctr"/>
            <a:r>
              <a:rPr lang="en-US" sz="3500" b="1" dirty="0">
                <a:solidFill>
                  <a:srgbClr val="5E5E5E"/>
                </a:solidFill>
              </a:rPr>
              <a:t>Budget, Bonds, &amp; Warrant Articles</a:t>
            </a:r>
          </a:p>
          <a:p>
            <a:pPr algn="ctr"/>
            <a:endParaRPr lang="en-US" sz="3000" b="1" dirty="0"/>
          </a:p>
          <a:p>
            <a:pPr algn="ctr"/>
            <a:r>
              <a:rPr lang="en-US" sz="3100" b="1" dirty="0" smtClean="0">
                <a:solidFill>
                  <a:srgbClr val="002060"/>
                </a:solidFill>
              </a:rPr>
              <a:t>Deliberative Session</a:t>
            </a:r>
            <a:endParaRPr lang="en-US" sz="3100" b="1" dirty="0">
              <a:solidFill>
                <a:srgbClr val="002060"/>
              </a:solidFill>
            </a:endParaRPr>
          </a:p>
          <a:p>
            <a:pPr algn="ctr"/>
            <a:r>
              <a:rPr lang="en-US" sz="3100" i="1" dirty="0" smtClean="0">
                <a:solidFill>
                  <a:srgbClr val="002060"/>
                </a:solidFill>
              </a:rPr>
              <a:t>February 2</a:t>
            </a:r>
            <a:r>
              <a:rPr lang="en-US" sz="3100" i="1" baseline="30000" dirty="0" smtClean="0">
                <a:solidFill>
                  <a:srgbClr val="002060"/>
                </a:solidFill>
              </a:rPr>
              <a:t>nd</a:t>
            </a:r>
            <a:r>
              <a:rPr lang="en-US" sz="3100" i="1" dirty="0" smtClean="0">
                <a:solidFill>
                  <a:srgbClr val="002060"/>
                </a:solidFill>
              </a:rPr>
              <a:t>, 2019</a:t>
            </a:r>
            <a:endParaRPr lang="en-US" sz="3100" dirty="0">
              <a:solidFill>
                <a:srgbClr val="002060"/>
              </a:solidFill>
            </a:endParaRPr>
          </a:p>
          <a:p>
            <a:pPr algn="ctr"/>
            <a:endParaRPr lang="en-US" i="1" dirty="0" smtClean="0"/>
          </a:p>
          <a:p>
            <a:pPr algn="ctr"/>
            <a:endParaRPr lang="en-US" i="1" dirty="0" smtClean="0"/>
          </a:p>
          <a:p>
            <a:pPr algn="ctr"/>
            <a:endParaRPr lang="en-US" i="1" dirty="0" smtClean="0"/>
          </a:p>
          <a:p>
            <a:pPr algn="ctr"/>
            <a:endParaRPr lang="en-US" i="1" dirty="0" smtClean="0"/>
          </a:p>
          <a:p>
            <a:pPr algn="ctr"/>
            <a:endParaRPr lang="en-US" i="1" dirty="0"/>
          </a:p>
        </p:txBody>
      </p:sp>
      <p:sp>
        <p:nvSpPr>
          <p:cNvPr id="8" name="Rectangle 7"/>
          <p:cNvSpPr/>
          <p:nvPr/>
        </p:nvSpPr>
        <p:spPr>
          <a:xfrm>
            <a:off x="304800" y="6019800"/>
            <a:ext cx="8458200" cy="609600"/>
          </a:xfrm>
          <a:prstGeom prst="rect">
            <a:avLst/>
          </a:prstGeom>
          <a:solidFill>
            <a:srgbClr val="28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New Town Seal - half color.jpg"/>
          <p:cNvPicPr>
            <a:picLocks noChangeAspect="1"/>
          </p:cNvPicPr>
          <p:nvPr/>
        </p:nvPicPr>
        <p:blipFill>
          <a:blip r:embed="rId2" cstate="print"/>
          <a:stretch>
            <a:fillRect/>
          </a:stretch>
        </p:blipFill>
        <p:spPr>
          <a:xfrm>
            <a:off x="7772400" y="5638800"/>
            <a:ext cx="914400" cy="9144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 y="381000"/>
            <a:ext cx="8382000" cy="5355312"/>
          </a:xfrm>
          <a:prstGeom prst="rect">
            <a:avLst/>
          </a:prstGeom>
          <a:noFill/>
        </p:spPr>
        <p:txBody>
          <a:bodyPr wrap="square" rtlCol="0">
            <a:spAutoFit/>
          </a:bodyPr>
          <a:lstStyle/>
          <a:p>
            <a:r>
              <a:rPr lang="en-US" b="1" dirty="0"/>
              <a:t>Article 6 – Exeter Public Library Renovations and Repairs</a:t>
            </a:r>
            <a:endParaRPr lang="en-US" dirty="0"/>
          </a:p>
          <a:p>
            <a:r>
              <a:rPr lang="en-US" b="1" dirty="0"/>
              <a:t> </a:t>
            </a:r>
            <a:endParaRPr lang="en-US" dirty="0"/>
          </a:p>
          <a:p>
            <a:r>
              <a:rPr lang="en-US" dirty="0"/>
              <a:t>To see if the Town will vote to raise and appropriate the sum of four million five hundred five thousand eight hundred and eighty five dollars ($4,505,885) for the design and construction of renovations and repairs, including furniture, fixtures, replacement of the HVAC system, and equipment, of the Exeter Public Library, and to authorize the issuance of not more than $4,505,885 of bonds or notes in accordance with the provisions of the Municipal Finance Act (RSA 33); and further to authorize the Select Board to issue and negotiate such bonds or notes and to determine the rate of interest thereon.  Debt service will be paid from the general fund. (Estimated Tax Impact: assuming 15 year bond at 2.93% interest: .21/1,000, $21.18/100,000 of assessed property value).  Bond payments would begin approximately one year after issuance.</a:t>
            </a:r>
          </a:p>
          <a:p>
            <a:r>
              <a:rPr lang="en-US" dirty="0"/>
              <a:t> </a:t>
            </a:r>
          </a:p>
          <a:p>
            <a:r>
              <a:rPr lang="en-US" dirty="0"/>
              <a:t>(3/5 ballot vote required for approval.)  Recommended by the Select Board 5-0.</a:t>
            </a:r>
          </a:p>
          <a:p>
            <a:r>
              <a:rPr lang="en-US" b="1" dirty="0"/>
              <a:t> </a:t>
            </a:r>
            <a:endParaRPr lang="en-US" dirty="0"/>
          </a:p>
          <a:p>
            <a:endParaRPr lang="en-US" b="1" dirty="0"/>
          </a:p>
          <a:p>
            <a:endParaRPr lang="en-US" dirty="0" smtClean="0"/>
          </a:p>
          <a:p>
            <a:endParaRPr lang="en-US" dirty="0" smtClean="0"/>
          </a:p>
        </p:txBody>
      </p:sp>
      <p:sp>
        <p:nvSpPr>
          <p:cNvPr id="8" name="Rectangle 7"/>
          <p:cNvSpPr/>
          <p:nvPr/>
        </p:nvSpPr>
        <p:spPr>
          <a:xfrm>
            <a:off x="304800" y="6019800"/>
            <a:ext cx="8458200" cy="609600"/>
          </a:xfrm>
          <a:prstGeom prst="rect">
            <a:avLst/>
          </a:prstGeom>
          <a:solidFill>
            <a:srgbClr val="28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New Town Seal - half color.jpg"/>
          <p:cNvPicPr>
            <a:picLocks noChangeAspect="1"/>
          </p:cNvPicPr>
          <p:nvPr/>
        </p:nvPicPr>
        <p:blipFill>
          <a:blip r:embed="rId2" cstate="print"/>
          <a:stretch>
            <a:fillRect/>
          </a:stretch>
        </p:blipFill>
        <p:spPr>
          <a:xfrm>
            <a:off x="7772400" y="5638800"/>
            <a:ext cx="914400" cy="9144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 y="381000"/>
            <a:ext cx="8382000" cy="4801314"/>
          </a:xfrm>
          <a:prstGeom prst="rect">
            <a:avLst/>
          </a:prstGeom>
          <a:noFill/>
        </p:spPr>
        <p:txBody>
          <a:bodyPr wrap="square" rtlCol="0">
            <a:spAutoFit/>
          </a:bodyPr>
          <a:lstStyle/>
          <a:p>
            <a:r>
              <a:rPr lang="en-US" b="1" dirty="0"/>
              <a:t>Article 7 – Parks/Recreation </a:t>
            </a:r>
            <a:r>
              <a:rPr lang="en-US" b="1" dirty="0" err="1"/>
              <a:t>Recreation</a:t>
            </a:r>
            <a:r>
              <a:rPr lang="en-US" b="1" dirty="0"/>
              <a:t> Park Design/Engineering</a:t>
            </a:r>
            <a:endParaRPr lang="en-US" dirty="0"/>
          </a:p>
          <a:p>
            <a:r>
              <a:rPr lang="en-US" b="1" dirty="0"/>
              <a:t> </a:t>
            </a:r>
            <a:endParaRPr lang="en-US" dirty="0"/>
          </a:p>
          <a:p>
            <a:r>
              <a:rPr lang="en-US" dirty="0"/>
              <a:t>To see if the Town will vote to raise and appropriate the sum of two hundred and fifty thousand dollars ($250,000) for the purpose of creating final design and engineering plans for the Recreation Park Development Project. This project will include community input, surveying, and preliminary design of the Recreation Park followed by a final design proposal supported by the Recreation Advisory Board. Included will be construction documentation to initiate a multi-phased renovation and expansion of the Recreation Park at 4 Hampton Road, and authorize the issuance of not more than ($250,000) of bonds or notes in accordance with the provisions of Municipal Finance Act (RSA 33), and authorize the Select Board to issue and negotiate such bonds or notes and determine the rate of interest thereon. Debt service will be paid from the general fund. (Estimated Tax Impact: assuming 5 year bond at 2.22% interest: .030/1,000, $3.05/100,000 assessed property value).  Bond payments would begin approximately one year after issuance.</a:t>
            </a:r>
          </a:p>
          <a:p>
            <a:r>
              <a:rPr lang="en-US" dirty="0"/>
              <a:t> </a:t>
            </a:r>
          </a:p>
          <a:p>
            <a:r>
              <a:rPr lang="en-US" dirty="0"/>
              <a:t>(A 3/5 ballot vote required for approval.)  Recommended by the Select Board 4-1</a:t>
            </a:r>
            <a:r>
              <a:rPr lang="en-US" dirty="0" smtClean="0"/>
              <a:t>.</a:t>
            </a:r>
            <a:endParaRPr lang="en-US" dirty="0"/>
          </a:p>
        </p:txBody>
      </p:sp>
      <p:sp>
        <p:nvSpPr>
          <p:cNvPr id="9" name="Rectangle 8"/>
          <p:cNvSpPr/>
          <p:nvPr/>
        </p:nvSpPr>
        <p:spPr>
          <a:xfrm>
            <a:off x="304800" y="6019800"/>
            <a:ext cx="8458200" cy="609600"/>
          </a:xfrm>
          <a:prstGeom prst="rect">
            <a:avLst/>
          </a:prstGeom>
          <a:solidFill>
            <a:srgbClr val="28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New Town Seal - half color.jpg"/>
          <p:cNvPicPr>
            <a:picLocks noChangeAspect="1"/>
          </p:cNvPicPr>
          <p:nvPr/>
        </p:nvPicPr>
        <p:blipFill>
          <a:blip r:embed="rId2" cstate="print"/>
          <a:stretch>
            <a:fillRect/>
          </a:stretch>
        </p:blipFill>
        <p:spPr>
          <a:xfrm>
            <a:off x="7772400" y="5638800"/>
            <a:ext cx="914400" cy="9144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 y="381000"/>
            <a:ext cx="8382000" cy="3970318"/>
          </a:xfrm>
          <a:prstGeom prst="rect">
            <a:avLst/>
          </a:prstGeom>
          <a:noFill/>
        </p:spPr>
        <p:txBody>
          <a:bodyPr wrap="square" rtlCol="0">
            <a:spAutoFit/>
          </a:bodyPr>
          <a:lstStyle/>
          <a:p>
            <a:r>
              <a:rPr lang="en-US" b="1" dirty="0"/>
              <a:t>Article 8 – Salem Street Water/Sewer/Drainage Improvements</a:t>
            </a:r>
          </a:p>
          <a:p>
            <a:r>
              <a:rPr lang="en-US" dirty="0"/>
              <a:t> </a:t>
            </a:r>
          </a:p>
          <a:p>
            <a:r>
              <a:rPr lang="en-US" dirty="0"/>
              <a:t>To see if the town will vote to raise and appropriate the sum of three hundred twenty-five thousand and zero dollars ($325,000) for the purpose of design and engineering costs for utility improvements including water, sewer, roads and drainage in the Summer/Salem Street, Park Street, and Warren Avenue areas, and authorize the issuance of not more than ($325,000) of bonds or notes in accordance with the provisions of Municipal Finance Act (RSA 33), and authorize the Select Board to issue and negotiate such bonds or notes and determine the rate of interest thereon.  Debt service to be shared by the water, sewer and general funds.  (Estimated Tax Impact: assuming 5 year bond at 2.22% interest: .0004/1,000, $0.37/100,000 assessed property value).  Bond payments would begin approximately one year after issuance.</a:t>
            </a:r>
          </a:p>
          <a:p>
            <a:r>
              <a:rPr lang="en-US" dirty="0"/>
              <a:t> </a:t>
            </a:r>
          </a:p>
          <a:p>
            <a:r>
              <a:rPr lang="en-US" dirty="0"/>
              <a:t>(A 3/5 ballot vote required for approval.)   Recommended by the Select Board 5-0</a:t>
            </a:r>
            <a:r>
              <a:rPr lang="en-US" dirty="0" smtClean="0"/>
              <a:t>.</a:t>
            </a:r>
            <a:endParaRPr lang="en-US" dirty="0"/>
          </a:p>
        </p:txBody>
      </p:sp>
      <p:sp>
        <p:nvSpPr>
          <p:cNvPr id="9" name="Rectangle 8"/>
          <p:cNvSpPr/>
          <p:nvPr/>
        </p:nvSpPr>
        <p:spPr>
          <a:xfrm>
            <a:off x="304800" y="6019800"/>
            <a:ext cx="8458200" cy="609600"/>
          </a:xfrm>
          <a:prstGeom prst="rect">
            <a:avLst/>
          </a:prstGeom>
          <a:solidFill>
            <a:srgbClr val="28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New Town Seal - half color.jpg"/>
          <p:cNvPicPr>
            <a:picLocks noChangeAspect="1"/>
          </p:cNvPicPr>
          <p:nvPr/>
        </p:nvPicPr>
        <p:blipFill>
          <a:blip r:embed="rId2" cstate="print"/>
          <a:stretch>
            <a:fillRect/>
          </a:stretch>
        </p:blipFill>
        <p:spPr>
          <a:xfrm>
            <a:off x="7772400" y="5638800"/>
            <a:ext cx="914400" cy="9144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57200" y="304800"/>
            <a:ext cx="8382000" cy="3785652"/>
          </a:xfrm>
          <a:prstGeom prst="rect">
            <a:avLst/>
          </a:prstGeom>
          <a:noFill/>
        </p:spPr>
        <p:txBody>
          <a:bodyPr wrap="square" rtlCol="0">
            <a:spAutoFit/>
          </a:bodyPr>
          <a:lstStyle/>
          <a:p>
            <a:r>
              <a:rPr lang="en-US" sz="2000" b="1" dirty="0" smtClean="0"/>
              <a:t>Article  9 – Choose Town Officers – Budget Recommendations Committee slate, </a:t>
            </a:r>
            <a:r>
              <a:rPr lang="en-US" sz="2000" b="1" dirty="0" err="1" smtClean="0"/>
              <a:t>Weigher</a:t>
            </a:r>
            <a:r>
              <a:rPr lang="en-US" sz="2000" b="1" dirty="0" smtClean="0"/>
              <a:t> of Bark/Mulch, Fence Viewer.</a:t>
            </a:r>
          </a:p>
          <a:p>
            <a:endParaRPr lang="en-US" sz="2000" b="1" dirty="0"/>
          </a:p>
          <a:p>
            <a:endParaRPr lang="en-US" sz="2000" b="1" dirty="0" smtClean="0"/>
          </a:p>
          <a:p>
            <a:r>
              <a:rPr lang="en-US" sz="2000" b="1" dirty="0" smtClean="0"/>
              <a:t>Article 10 – 2019 Operating Budget (separate presentation)</a:t>
            </a:r>
          </a:p>
          <a:p>
            <a:endParaRPr lang="en-US" sz="2000" b="1" dirty="0"/>
          </a:p>
          <a:p>
            <a:endParaRPr lang="en-US" sz="2000" b="1" dirty="0" smtClean="0"/>
          </a:p>
          <a:p>
            <a:r>
              <a:rPr lang="en-US" sz="2000" b="1" dirty="0" smtClean="0"/>
              <a:t>Article 11 – 2019 Water Fund Budget (separate presentation)</a:t>
            </a:r>
          </a:p>
          <a:p>
            <a:endParaRPr lang="en-US" sz="2000" b="1" dirty="0"/>
          </a:p>
          <a:p>
            <a:endParaRPr lang="en-US" sz="2000" b="1" dirty="0" smtClean="0"/>
          </a:p>
          <a:p>
            <a:r>
              <a:rPr lang="en-US" sz="2000" b="1" dirty="0" smtClean="0"/>
              <a:t>Article 12 – 2019 Sewer Fund Budget (separate presentation)</a:t>
            </a:r>
            <a:endParaRPr lang="en-US" sz="2000" dirty="0" smtClean="0"/>
          </a:p>
          <a:p>
            <a:r>
              <a:rPr lang="en-US" sz="2000" b="1" dirty="0" smtClean="0"/>
              <a:t> </a:t>
            </a:r>
            <a:endParaRPr lang="en-US" sz="2000" dirty="0" smtClean="0"/>
          </a:p>
        </p:txBody>
      </p:sp>
      <p:sp>
        <p:nvSpPr>
          <p:cNvPr id="9" name="Rectangle 8"/>
          <p:cNvSpPr/>
          <p:nvPr/>
        </p:nvSpPr>
        <p:spPr>
          <a:xfrm>
            <a:off x="304800" y="6019800"/>
            <a:ext cx="8458200" cy="609600"/>
          </a:xfrm>
          <a:prstGeom prst="rect">
            <a:avLst/>
          </a:prstGeom>
          <a:solidFill>
            <a:srgbClr val="28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New Town Seal - half color.jpg"/>
          <p:cNvPicPr>
            <a:picLocks noChangeAspect="1"/>
          </p:cNvPicPr>
          <p:nvPr/>
        </p:nvPicPr>
        <p:blipFill>
          <a:blip r:embed="rId2" cstate="print"/>
          <a:stretch>
            <a:fillRect/>
          </a:stretch>
        </p:blipFill>
        <p:spPr>
          <a:xfrm>
            <a:off x="7772400" y="5638800"/>
            <a:ext cx="914400" cy="9144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 y="381000"/>
            <a:ext cx="8382000" cy="3754874"/>
          </a:xfrm>
          <a:prstGeom prst="rect">
            <a:avLst/>
          </a:prstGeom>
          <a:noFill/>
        </p:spPr>
        <p:txBody>
          <a:bodyPr wrap="square" rtlCol="0">
            <a:spAutoFit/>
          </a:bodyPr>
          <a:lstStyle/>
          <a:p>
            <a:r>
              <a:rPr lang="en-US" sz="1400" b="1" dirty="0"/>
              <a:t>Article 13 – Collective Bargaining Agreement – Exeter Firefighters and Town of Exeter</a:t>
            </a:r>
            <a:endParaRPr lang="en-US" sz="1400" dirty="0"/>
          </a:p>
          <a:p>
            <a:r>
              <a:rPr lang="en-US" sz="1400" dirty="0"/>
              <a:t> </a:t>
            </a:r>
            <a:endParaRPr lang="en-US" sz="1400" b="1" dirty="0"/>
          </a:p>
          <a:p>
            <a:r>
              <a:rPr lang="en-US" sz="1400" dirty="0"/>
              <a:t>To see if the Town will vote to approve the cost items included in the three year collective bargaining agreement reached between the Select Board and the Exeter Firefighters Association, which calls for the following increased salaries and benefits at the current staffing levels:</a:t>
            </a:r>
            <a:endParaRPr lang="en-US" sz="1400" b="1" dirty="0"/>
          </a:p>
          <a:p>
            <a:r>
              <a:rPr lang="en-US" sz="1400" dirty="0"/>
              <a:t> </a:t>
            </a:r>
          </a:p>
          <a:p>
            <a:r>
              <a:rPr lang="en-US" sz="1400" dirty="0"/>
              <a:t>Year	</a:t>
            </a:r>
            <a:r>
              <a:rPr lang="en-US" sz="1400" dirty="0" smtClean="0"/>
              <a:t>Estimated </a:t>
            </a:r>
            <a:r>
              <a:rPr lang="en-US" sz="1400" dirty="0"/>
              <a:t>Salary/Benefits Increase 	Health Premium Savings	</a:t>
            </a:r>
          </a:p>
          <a:p>
            <a:r>
              <a:rPr lang="en-US" sz="1400" dirty="0"/>
              <a:t>FY19	</a:t>
            </a:r>
            <a:r>
              <a:rPr lang="en-US" sz="1400" dirty="0" smtClean="0"/>
              <a:t>$</a:t>
            </a:r>
            <a:r>
              <a:rPr lang="en-US" sz="1400" dirty="0"/>
              <a:t>26,456		</a:t>
            </a:r>
            <a:r>
              <a:rPr lang="en-US" sz="1400" dirty="0" smtClean="0"/>
              <a:t>($</a:t>
            </a:r>
            <a:r>
              <a:rPr lang="en-US" sz="1400" dirty="0"/>
              <a:t>3,790)</a:t>
            </a:r>
          </a:p>
          <a:p>
            <a:r>
              <a:rPr lang="en-US" sz="1400" dirty="0"/>
              <a:t>FY20	</a:t>
            </a:r>
            <a:r>
              <a:rPr lang="en-US" sz="1400" dirty="0" smtClean="0"/>
              <a:t>$</a:t>
            </a:r>
            <a:r>
              <a:rPr lang="en-US" sz="1400" dirty="0"/>
              <a:t>25,250		</a:t>
            </a:r>
            <a:r>
              <a:rPr lang="en-US" sz="1400" dirty="0" smtClean="0"/>
              <a:t>($</a:t>
            </a:r>
            <a:r>
              <a:rPr lang="en-US" sz="1400" dirty="0"/>
              <a:t>6,100)</a:t>
            </a:r>
          </a:p>
          <a:p>
            <a:r>
              <a:rPr lang="en-US" sz="1400" dirty="0" smtClean="0"/>
              <a:t>FY21</a:t>
            </a:r>
            <a:r>
              <a:rPr lang="en-US" sz="1400" dirty="0"/>
              <a:t>	</a:t>
            </a:r>
            <a:r>
              <a:rPr lang="en-US" sz="1400" dirty="0" smtClean="0"/>
              <a:t>$16,544</a:t>
            </a:r>
            <a:r>
              <a:rPr lang="en-US" sz="1400" dirty="0"/>
              <a:t>		</a:t>
            </a:r>
            <a:r>
              <a:rPr lang="en-US" sz="1400" dirty="0" smtClean="0"/>
              <a:t>($</a:t>
            </a:r>
            <a:r>
              <a:rPr lang="en-US" sz="1400" dirty="0"/>
              <a:t>6,100)	</a:t>
            </a:r>
          </a:p>
          <a:p>
            <a:r>
              <a:rPr lang="en-US" sz="1400" b="1" dirty="0"/>
              <a:t> </a:t>
            </a:r>
          </a:p>
          <a:p>
            <a:r>
              <a:rPr lang="en-US" sz="1400" dirty="0"/>
              <a:t>And further, to raise and appropriate the sum of twenty two thousand, six hundred and sixty six dollars ($22,666) for the 2019 fiscal year, such sum representing the additional costs attributable to the increase in salaries and benefits over those of the appropriation at current staffing levels, minus anticipated health insurance premium savings. </a:t>
            </a:r>
          </a:p>
          <a:p>
            <a:r>
              <a:rPr lang="en-US" sz="1400" dirty="0"/>
              <a:t> </a:t>
            </a:r>
          </a:p>
          <a:p>
            <a:r>
              <a:rPr lang="en-US" sz="1400" dirty="0"/>
              <a:t>(Majority vote required)  Recommended by the Select Board 5-0</a:t>
            </a:r>
            <a:r>
              <a:rPr lang="en-US" sz="1400" dirty="0" smtClean="0"/>
              <a:t>.</a:t>
            </a:r>
            <a:endParaRPr lang="en-US" sz="1400" dirty="0"/>
          </a:p>
        </p:txBody>
      </p:sp>
      <p:sp>
        <p:nvSpPr>
          <p:cNvPr id="8" name="Rectangle 7"/>
          <p:cNvSpPr/>
          <p:nvPr/>
        </p:nvSpPr>
        <p:spPr>
          <a:xfrm>
            <a:off x="304800" y="6019800"/>
            <a:ext cx="8458200" cy="609600"/>
          </a:xfrm>
          <a:prstGeom prst="rect">
            <a:avLst/>
          </a:prstGeom>
          <a:solidFill>
            <a:srgbClr val="28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New Town Seal - half color.jpg"/>
          <p:cNvPicPr>
            <a:picLocks noChangeAspect="1"/>
          </p:cNvPicPr>
          <p:nvPr/>
        </p:nvPicPr>
        <p:blipFill>
          <a:blip r:embed="rId2" cstate="print"/>
          <a:stretch>
            <a:fillRect/>
          </a:stretch>
        </p:blipFill>
        <p:spPr>
          <a:xfrm>
            <a:off x="7772400" y="5638800"/>
            <a:ext cx="914400" cy="9144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 y="381000"/>
            <a:ext cx="8382000" cy="1477328"/>
          </a:xfrm>
          <a:prstGeom prst="rect">
            <a:avLst/>
          </a:prstGeom>
          <a:noFill/>
        </p:spPr>
        <p:txBody>
          <a:bodyPr wrap="square" rtlCol="0">
            <a:spAutoFit/>
          </a:bodyPr>
          <a:lstStyle/>
          <a:p>
            <a:endParaRPr lang="en-US" dirty="0" smtClean="0"/>
          </a:p>
          <a:p>
            <a:endParaRPr lang="en-US" dirty="0"/>
          </a:p>
          <a:p>
            <a:endParaRPr lang="en-US" dirty="0" smtClean="0"/>
          </a:p>
          <a:p>
            <a:endParaRPr lang="en-US" dirty="0"/>
          </a:p>
          <a:p>
            <a:endParaRPr lang="en-US" dirty="0"/>
          </a:p>
        </p:txBody>
      </p:sp>
      <p:sp>
        <p:nvSpPr>
          <p:cNvPr id="8" name="Rectangle 7"/>
          <p:cNvSpPr/>
          <p:nvPr/>
        </p:nvSpPr>
        <p:spPr>
          <a:xfrm>
            <a:off x="304800" y="6019800"/>
            <a:ext cx="8458200" cy="609600"/>
          </a:xfrm>
          <a:prstGeom prst="rect">
            <a:avLst/>
          </a:prstGeom>
          <a:solidFill>
            <a:srgbClr val="28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New Town Seal - half color.jpg"/>
          <p:cNvPicPr>
            <a:picLocks noChangeAspect="1"/>
          </p:cNvPicPr>
          <p:nvPr/>
        </p:nvPicPr>
        <p:blipFill>
          <a:blip r:embed="rId2" cstate="print"/>
          <a:stretch>
            <a:fillRect/>
          </a:stretch>
        </p:blipFill>
        <p:spPr>
          <a:xfrm>
            <a:off x="7772400" y="5638800"/>
            <a:ext cx="914400" cy="914400"/>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30460610"/>
              </p:ext>
            </p:extLst>
          </p:nvPr>
        </p:nvGraphicFramePr>
        <p:xfrm>
          <a:off x="1531620" y="4069839"/>
          <a:ext cx="6080760" cy="838200"/>
        </p:xfrm>
        <a:graphic>
          <a:graphicData uri="http://schemas.openxmlformats.org/drawingml/2006/table">
            <a:tbl>
              <a:tblPr firstRow="1" firstCol="1" bandRow="1">
                <a:tableStyleId>{5C22544A-7EE6-4342-B048-85BDC9FD1C3A}</a:tableStyleId>
              </a:tblPr>
              <a:tblGrid>
                <a:gridCol w="1209675">
                  <a:extLst>
                    <a:ext uri="{9D8B030D-6E8A-4147-A177-3AD203B41FA5}">
                      <a16:colId xmlns="" xmlns:a16="http://schemas.microsoft.com/office/drawing/2014/main" val="166266602"/>
                    </a:ext>
                  </a:extLst>
                </a:gridCol>
                <a:gridCol w="1212850">
                  <a:extLst>
                    <a:ext uri="{9D8B030D-6E8A-4147-A177-3AD203B41FA5}">
                      <a16:colId xmlns="" xmlns:a16="http://schemas.microsoft.com/office/drawing/2014/main" val="2204645615"/>
                    </a:ext>
                  </a:extLst>
                </a:gridCol>
                <a:gridCol w="1210310">
                  <a:extLst>
                    <a:ext uri="{9D8B030D-6E8A-4147-A177-3AD203B41FA5}">
                      <a16:colId xmlns="" xmlns:a16="http://schemas.microsoft.com/office/drawing/2014/main" val="830045851"/>
                    </a:ext>
                  </a:extLst>
                </a:gridCol>
                <a:gridCol w="1350645">
                  <a:extLst>
                    <a:ext uri="{9D8B030D-6E8A-4147-A177-3AD203B41FA5}">
                      <a16:colId xmlns="" xmlns:a16="http://schemas.microsoft.com/office/drawing/2014/main" val="445865187"/>
                    </a:ext>
                  </a:extLst>
                </a:gridCol>
                <a:gridCol w="1097280">
                  <a:extLst>
                    <a:ext uri="{9D8B030D-6E8A-4147-A177-3AD203B41FA5}">
                      <a16:colId xmlns="" xmlns:a16="http://schemas.microsoft.com/office/drawing/2014/main" val="497730790"/>
                    </a:ext>
                  </a:extLst>
                </a:gridCol>
              </a:tblGrid>
              <a:tr h="0">
                <a:tc>
                  <a:txBody>
                    <a:bodyPr/>
                    <a:lstStyle/>
                    <a:p>
                      <a:pPr marL="0" marR="0">
                        <a:spcBef>
                          <a:spcPts val="0"/>
                        </a:spcBef>
                        <a:spcAft>
                          <a:spcPts val="0"/>
                        </a:spcAft>
                      </a:pPr>
                      <a:r>
                        <a:rPr lang="en-US" sz="1100">
                          <a:effectLst/>
                        </a:rPr>
                        <a:t>Year</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Water/Sewer Fund</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effectLst/>
                        </a:rPr>
                        <a:t>General Fund</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Total</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Health Plan Savings </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3561264211"/>
                  </a:ext>
                </a:extLst>
              </a:tr>
              <a:tr h="0">
                <a:tc>
                  <a:txBody>
                    <a:bodyPr/>
                    <a:lstStyle/>
                    <a:p>
                      <a:pPr marL="0" marR="0">
                        <a:spcBef>
                          <a:spcPts val="0"/>
                        </a:spcBef>
                        <a:spcAft>
                          <a:spcPts val="0"/>
                        </a:spcAft>
                      </a:pPr>
                      <a:r>
                        <a:rPr lang="en-US" sz="1100">
                          <a:effectLst/>
                        </a:rPr>
                        <a:t>FY19</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$21,501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effectLst/>
                        </a:rPr>
                        <a:t>$38,828</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$60,329</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($16,287)</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1414490299"/>
                  </a:ext>
                </a:extLst>
              </a:tr>
              <a:tr h="0">
                <a:tc>
                  <a:txBody>
                    <a:bodyPr/>
                    <a:lstStyle/>
                    <a:p>
                      <a:pPr marL="0" marR="0">
                        <a:spcBef>
                          <a:spcPts val="0"/>
                        </a:spcBef>
                        <a:spcAft>
                          <a:spcPts val="0"/>
                        </a:spcAft>
                      </a:pPr>
                      <a:r>
                        <a:rPr lang="en-US" sz="1100">
                          <a:effectLst/>
                        </a:rPr>
                        <a:t>FY20</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$14,389</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effectLst/>
                        </a:rPr>
                        <a:t>$19,239</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$33,628</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($16,287)</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2613348358"/>
                  </a:ext>
                </a:extLst>
              </a:tr>
              <a:tr h="0">
                <a:tc>
                  <a:txBody>
                    <a:bodyPr/>
                    <a:lstStyle/>
                    <a:p>
                      <a:pPr marL="0" marR="0">
                        <a:spcBef>
                          <a:spcPts val="0"/>
                        </a:spcBef>
                        <a:spcAft>
                          <a:spcPts val="0"/>
                        </a:spcAft>
                      </a:pPr>
                      <a:r>
                        <a:rPr lang="en-US" sz="1100">
                          <a:effectLst/>
                        </a:rPr>
                        <a:t>FY21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$13,105</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$20,771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effectLst/>
                        </a:rPr>
                        <a:t>$33,876</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effectLst/>
                        </a:rPr>
                        <a:t>($16,287)</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3287196117"/>
                  </a:ext>
                </a:extLst>
              </a:tr>
            </a:tbl>
          </a:graphicData>
        </a:graphic>
      </p:graphicFrame>
      <p:sp>
        <p:nvSpPr>
          <p:cNvPr id="3" name="Rectangle 1"/>
          <p:cNvSpPr>
            <a:spLocks noChangeArrowheads="1"/>
          </p:cNvSpPr>
          <p:nvPr/>
        </p:nvSpPr>
        <p:spPr bwMode="auto">
          <a:xfrm rot="10800000" flipV="1">
            <a:off x="152718" y="2503615"/>
            <a:ext cx="8610282"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05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Article 14 – Collective Bargaining Agreement – SEIU 1984 and Town of Exeter</a:t>
            </a:r>
            <a:endParaRPr kumimoji="0" lang="en-US" altLang="en-US" sz="105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050" b="0" i="0" u="none" strike="noStrike" cap="none" normalizeH="0" baseline="0" dirty="0" smtClean="0">
                <a:ln>
                  <a:noFill/>
                </a:ln>
                <a:solidFill>
                  <a:schemeClr val="tx1"/>
                </a:solidFill>
                <a:effectLst/>
                <a:ea typeface="Times New Roman" panose="02020603050405020304" pitchFamily="18" charset="0"/>
              </a:rPr>
              <a:t>To see if the Town will vote to approve the cost items included in the three year collective bargaining agreement reached between the Select Board and the SEIU (Service Employees International Union) Local 1984 covering Public Works and Administrative/Clerical employees, which calls for the following increased salaries and benefits at the current staffing levels:</a:t>
            </a:r>
            <a:r>
              <a:rPr kumimoji="0" lang="en-US" altLang="en-US" sz="105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endParaRPr kumimoji="0" lang="en-US" altLang="en-US" sz="105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050" b="0" i="0" u="none" strike="noStrike" cap="none" normalizeH="0" baseline="0" dirty="0" smtClean="0">
                <a:ln>
                  <a:noFill/>
                </a:ln>
                <a:solidFill>
                  <a:schemeClr val="tx1"/>
                </a:solidFill>
                <a:effectLst/>
                <a:ea typeface="Times New Roman" panose="02020603050405020304" pitchFamily="18" charset="0"/>
              </a:rPr>
              <a:t>And further, to raise and appropriate the sum of forty four thousand and forty-two dollars ($44,042) for the 2019 fiscal year, such sum representing the additional costs attributable to the increase in salaries and benefits over those of the appropriation at current staffing levels. The amounts raised will be $27,773 (General Fund), and $16,269 </a:t>
            </a:r>
            <a:r>
              <a:rPr kumimoji="0" lang="en-US" altLang="en-US" sz="105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(Water/Sewer Funds).  These appropriations are net of expected health insurance savings in each fund. </a:t>
            </a:r>
            <a:endParaRPr kumimoji="0" lang="en-US" altLang="en-US" sz="105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05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(Majority vote required)  Recommended by the Select Board 5-0.</a:t>
            </a:r>
            <a:endParaRPr kumimoji="0" lang="en-US" altLang="en-US" sz="105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381000"/>
            <a:ext cx="8382000" cy="2585323"/>
          </a:xfrm>
          <a:prstGeom prst="rect">
            <a:avLst/>
          </a:prstGeom>
          <a:noFill/>
        </p:spPr>
        <p:txBody>
          <a:bodyPr wrap="square" rtlCol="0">
            <a:spAutoFit/>
          </a:bodyPr>
          <a:lstStyle/>
          <a:p>
            <a:r>
              <a:rPr lang="en-US" b="1" dirty="0"/>
              <a:t>Article 15  – Appropriate to Capital Reserve Fund - Sidewalks</a:t>
            </a:r>
            <a:endParaRPr lang="en-US" dirty="0"/>
          </a:p>
          <a:p>
            <a:r>
              <a:rPr lang="en-US" dirty="0"/>
              <a:t> </a:t>
            </a:r>
          </a:p>
          <a:p>
            <a:r>
              <a:rPr lang="en-US" dirty="0"/>
              <a:t>To see if the Town will vote to raise and appropriate the sum of forty thousand dollars ($40,000) to be added to the Sidewalk Repair and Replacement Capital Reserve Fund previously established.  This sum to come from general taxation. (Estimated Tax Impact: .022/1,000, $2.29/100,000 value).</a:t>
            </a:r>
          </a:p>
          <a:p>
            <a:r>
              <a:rPr lang="en-US" dirty="0"/>
              <a:t> </a:t>
            </a:r>
          </a:p>
          <a:p>
            <a:r>
              <a:rPr lang="en-US" dirty="0"/>
              <a:t>(Majority vote required)  Recommended by the Select Board 5-0.</a:t>
            </a:r>
          </a:p>
          <a:p>
            <a:r>
              <a:rPr lang="en-US" b="1" dirty="0"/>
              <a:t> </a:t>
            </a:r>
            <a:endParaRPr lang="en-US" dirty="0"/>
          </a:p>
        </p:txBody>
      </p:sp>
      <p:sp>
        <p:nvSpPr>
          <p:cNvPr id="8" name="Rectangle 7"/>
          <p:cNvSpPr/>
          <p:nvPr/>
        </p:nvSpPr>
        <p:spPr>
          <a:xfrm>
            <a:off x="304800" y="6019800"/>
            <a:ext cx="8458200" cy="609600"/>
          </a:xfrm>
          <a:prstGeom prst="rect">
            <a:avLst/>
          </a:prstGeom>
          <a:solidFill>
            <a:srgbClr val="2839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New Town Seal - half color.jpg"/>
          <p:cNvPicPr>
            <a:picLocks noChangeAspect="1"/>
          </p:cNvPicPr>
          <p:nvPr/>
        </p:nvPicPr>
        <p:blipFill>
          <a:blip r:embed="rId2" cstate="print"/>
          <a:stretch>
            <a:fillRect/>
          </a:stretch>
        </p:blipFill>
        <p:spPr>
          <a:xfrm>
            <a:off x="7772400" y="5638800"/>
            <a:ext cx="914400" cy="914400"/>
          </a:xfrm>
          <a:prstGeom prst="rect">
            <a:avLst/>
          </a:prstGeom>
        </p:spPr>
      </p:pic>
    </p:spTree>
    <p:extLst>
      <p:ext uri="{BB962C8B-B14F-4D97-AF65-F5344CB8AC3E}">
        <p14:creationId xmlns:p14="http://schemas.microsoft.com/office/powerpoint/2010/main" val="343176961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Trek</Template>
  <TotalTime>1969</TotalTime>
  <Words>473</Words>
  <Application>Microsoft Office PowerPoint</Application>
  <PresentationFormat>On-screen Show (4:3)</PresentationFormat>
  <Paragraphs>270</Paragraphs>
  <Slides>28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Franklin Gothic Book</vt:lpstr>
      <vt:lpstr>Franklin Gothic Medium</vt:lpstr>
      <vt:lpstr>Times New Roman</vt:lpstr>
      <vt:lpstr>Wingdings 2</vt:lpstr>
      <vt:lpstr>Trek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Phillips Exeter Academy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Authorized User</dc:creator>
  <cp:lastModifiedBy>Sheri Riffle</cp:lastModifiedBy>
  <cp:revision>116</cp:revision>
  <cp:lastPrinted>2019-01-15T21:26:38Z</cp:lastPrinted>
  <dcterms:created xsi:type="dcterms:W3CDTF">2011-01-16T20:32:05Z</dcterms:created>
  <dcterms:modified xsi:type="dcterms:W3CDTF">2019-02-01T17:48:08Z</dcterms:modified>
</cp:coreProperties>
</file>